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9" r:id="rId3"/>
    <p:sldId id="257" r:id="rId4"/>
    <p:sldId id="280" r:id="rId5"/>
    <p:sldId id="274" r:id="rId6"/>
    <p:sldId id="258" r:id="rId7"/>
    <p:sldId id="259" r:id="rId8"/>
    <p:sldId id="260" r:id="rId9"/>
    <p:sldId id="279" r:id="rId10"/>
    <p:sldId id="261" r:id="rId11"/>
    <p:sldId id="287" r:id="rId12"/>
    <p:sldId id="281" r:id="rId13"/>
    <p:sldId id="282" r:id="rId14"/>
    <p:sldId id="262" r:id="rId15"/>
    <p:sldId id="284" r:id="rId16"/>
    <p:sldId id="263" r:id="rId17"/>
    <p:sldId id="288" r:id="rId18"/>
    <p:sldId id="285" r:id="rId19"/>
    <p:sldId id="264" r:id="rId20"/>
    <p:sldId id="275" r:id="rId21"/>
    <p:sldId id="290" r:id="rId22"/>
    <p:sldId id="276" r:id="rId23"/>
    <p:sldId id="277" r:id="rId24"/>
    <p:sldId id="278" r:id="rId25"/>
    <p:sldId id="265"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57FD40E-29B3-4039-B7AE-767FB41DC767}" type="datetimeFigureOut">
              <a:rPr lang="en-US" smtClean="0"/>
              <a:t>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CB1060-3CAD-4795-AA58-B5C86D8421E6}" type="slidenum">
              <a:rPr lang="en-US" smtClean="0"/>
              <a:t>‹#›</a:t>
            </a:fld>
            <a:endParaRPr lang="en-US"/>
          </a:p>
        </p:txBody>
      </p:sp>
    </p:spTree>
    <p:extLst>
      <p:ext uri="{BB962C8B-B14F-4D97-AF65-F5344CB8AC3E}">
        <p14:creationId xmlns:p14="http://schemas.microsoft.com/office/powerpoint/2010/main" val="29598708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7FD40E-29B3-4039-B7AE-767FB41DC767}" type="datetimeFigureOut">
              <a:rPr lang="en-US" smtClean="0"/>
              <a:t>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CB1060-3CAD-4795-AA58-B5C86D8421E6}" type="slidenum">
              <a:rPr lang="en-US" smtClean="0"/>
              <a:t>‹#›</a:t>
            </a:fld>
            <a:endParaRPr lang="en-US"/>
          </a:p>
        </p:txBody>
      </p:sp>
    </p:spTree>
    <p:extLst>
      <p:ext uri="{BB962C8B-B14F-4D97-AF65-F5344CB8AC3E}">
        <p14:creationId xmlns:p14="http://schemas.microsoft.com/office/powerpoint/2010/main" val="15663174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7FD40E-29B3-4039-B7AE-767FB41DC767}" type="datetimeFigureOut">
              <a:rPr lang="en-US" smtClean="0"/>
              <a:t>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CB1060-3CAD-4795-AA58-B5C86D8421E6}" type="slidenum">
              <a:rPr lang="en-US" smtClean="0"/>
              <a:t>‹#›</a:t>
            </a:fld>
            <a:endParaRPr lang="en-US"/>
          </a:p>
        </p:txBody>
      </p:sp>
    </p:spTree>
    <p:extLst>
      <p:ext uri="{BB962C8B-B14F-4D97-AF65-F5344CB8AC3E}">
        <p14:creationId xmlns:p14="http://schemas.microsoft.com/office/powerpoint/2010/main" val="34007626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7FD40E-29B3-4039-B7AE-767FB41DC767}" type="datetimeFigureOut">
              <a:rPr lang="en-US" smtClean="0"/>
              <a:t>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CB1060-3CAD-4795-AA58-B5C86D8421E6}" type="slidenum">
              <a:rPr lang="en-US" smtClean="0"/>
              <a:t>‹#›</a:t>
            </a:fld>
            <a:endParaRPr lang="en-US"/>
          </a:p>
        </p:txBody>
      </p:sp>
    </p:spTree>
    <p:extLst>
      <p:ext uri="{BB962C8B-B14F-4D97-AF65-F5344CB8AC3E}">
        <p14:creationId xmlns:p14="http://schemas.microsoft.com/office/powerpoint/2010/main" val="423626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57FD40E-29B3-4039-B7AE-767FB41DC767}" type="datetimeFigureOut">
              <a:rPr lang="en-US" smtClean="0"/>
              <a:t>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CB1060-3CAD-4795-AA58-B5C86D8421E6}" type="slidenum">
              <a:rPr lang="en-US" smtClean="0"/>
              <a:t>‹#›</a:t>
            </a:fld>
            <a:endParaRPr lang="en-US"/>
          </a:p>
        </p:txBody>
      </p:sp>
    </p:spTree>
    <p:extLst>
      <p:ext uri="{BB962C8B-B14F-4D97-AF65-F5344CB8AC3E}">
        <p14:creationId xmlns:p14="http://schemas.microsoft.com/office/powerpoint/2010/main" val="10718618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57FD40E-29B3-4039-B7AE-767FB41DC767}" type="datetimeFigureOut">
              <a:rPr lang="en-US" smtClean="0"/>
              <a:t>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CB1060-3CAD-4795-AA58-B5C86D8421E6}" type="slidenum">
              <a:rPr lang="en-US" smtClean="0"/>
              <a:t>‹#›</a:t>
            </a:fld>
            <a:endParaRPr lang="en-US"/>
          </a:p>
        </p:txBody>
      </p:sp>
    </p:spTree>
    <p:extLst>
      <p:ext uri="{BB962C8B-B14F-4D97-AF65-F5344CB8AC3E}">
        <p14:creationId xmlns:p14="http://schemas.microsoft.com/office/powerpoint/2010/main" val="2832922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57FD40E-29B3-4039-B7AE-767FB41DC767}" type="datetimeFigureOut">
              <a:rPr lang="en-US" smtClean="0"/>
              <a:t>2/5/2023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2CB1060-3CAD-4795-AA58-B5C86D8421E6}" type="slidenum">
              <a:rPr lang="en-US" smtClean="0"/>
              <a:t>‹#›</a:t>
            </a:fld>
            <a:endParaRPr lang="en-US"/>
          </a:p>
        </p:txBody>
      </p:sp>
    </p:spTree>
    <p:extLst>
      <p:ext uri="{BB962C8B-B14F-4D97-AF65-F5344CB8AC3E}">
        <p14:creationId xmlns:p14="http://schemas.microsoft.com/office/powerpoint/2010/main" val="1009068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57FD40E-29B3-4039-B7AE-767FB41DC767}" type="datetimeFigureOut">
              <a:rPr lang="en-US" smtClean="0"/>
              <a:t>2/5/2023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2CB1060-3CAD-4795-AA58-B5C86D8421E6}" type="slidenum">
              <a:rPr lang="en-US" smtClean="0"/>
              <a:t>‹#›</a:t>
            </a:fld>
            <a:endParaRPr lang="en-US"/>
          </a:p>
        </p:txBody>
      </p:sp>
    </p:spTree>
    <p:extLst>
      <p:ext uri="{BB962C8B-B14F-4D97-AF65-F5344CB8AC3E}">
        <p14:creationId xmlns:p14="http://schemas.microsoft.com/office/powerpoint/2010/main" val="2598130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7FD40E-29B3-4039-B7AE-767FB41DC767}" type="datetimeFigureOut">
              <a:rPr lang="en-US" smtClean="0"/>
              <a:t>2/5/2023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2CB1060-3CAD-4795-AA58-B5C86D8421E6}" type="slidenum">
              <a:rPr lang="en-US" smtClean="0"/>
              <a:t>‹#›</a:t>
            </a:fld>
            <a:endParaRPr lang="en-US"/>
          </a:p>
        </p:txBody>
      </p:sp>
    </p:spTree>
    <p:extLst>
      <p:ext uri="{BB962C8B-B14F-4D97-AF65-F5344CB8AC3E}">
        <p14:creationId xmlns:p14="http://schemas.microsoft.com/office/powerpoint/2010/main" val="32461440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57FD40E-29B3-4039-B7AE-767FB41DC767}" type="datetimeFigureOut">
              <a:rPr lang="en-US" smtClean="0"/>
              <a:t>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CB1060-3CAD-4795-AA58-B5C86D8421E6}" type="slidenum">
              <a:rPr lang="en-US" smtClean="0"/>
              <a:t>‹#›</a:t>
            </a:fld>
            <a:endParaRPr lang="en-US"/>
          </a:p>
        </p:txBody>
      </p:sp>
    </p:spTree>
    <p:extLst>
      <p:ext uri="{BB962C8B-B14F-4D97-AF65-F5344CB8AC3E}">
        <p14:creationId xmlns:p14="http://schemas.microsoft.com/office/powerpoint/2010/main" val="27878277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57FD40E-29B3-4039-B7AE-767FB41DC767}" type="datetimeFigureOut">
              <a:rPr lang="en-US" smtClean="0"/>
              <a:t>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CB1060-3CAD-4795-AA58-B5C86D8421E6}" type="slidenum">
              <a:rPr lang="en-US" smtClean="0"/>
              <a:t>‹#›</a:t>
            </a:fld>
            <a:endParaRPr lang="en-US"/>
          </a:p>
        </p:txBody>
      </p:sp>
    </p:spTree>
    <p:extLst>
      <p:ext uri="{BB962C8B-B14F-4D97-AF65-F5344CB8AC3E}">
        <p14:creationId xmlns:p14="http://schemas.microsoft.com/office/powerpoint/2010/main" val="34360480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7FD40E-29B3-4039-B7AE-767FB41DC767}" type="datetimeFigureOut">
              <a:rPr lang="en-US" smtClean="0"/>
              <a:t>2/5/2023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CB1060-3CAD-4795-AA58-B5C86D8421E6}" type="slidenum">
              <a:rPr lang="en-US" smtClean="0"/>
              <a:t>‹#›</a:t>
            </a:fld>
            <a:endParaRPr lang="en-US"/>
          </a:p>
        </p:txBody>
      </p:sp>
    </p:spTree>
    <p:extLst>
      <p:ext uri="{BB962C8B-B14F-4D97-AF65-F5344CB8AC3E}">
        <p14:creationId xmlns:p14="http://schemas.microsoft.com/office/powerpoint/2010/main" val="19259200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sciencedirect.com/topics/immunology-and-microbiology/felidae"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518616"/>
            <a:ext cx="9144000" cy="614149"/>
          </a:xfrm>
        </p:spPr>
        <p:txBody>
          <a:bodyPr>
            <a:normAutofit fontScale="90000"/>
          </a:bodyPr>
          <a:lstStyle/>
          <a:p>
            <a:endParaRPr lang="en-US" dirty="0"/>
          </a:p>
        </p:txBody>
      </p:sp>
      <p:sp>
        <p:nvSpPr>
          <p:cNvPr id="3" name="Subtitle 2"/>
          <p:cNvSpPr>
            <a:spLocks noGrp="1"/>
          </p:cNvSpPr>
          <p:nvPr>
            <p:ph type="subTitle" idx="1"/>
          </p:nvPr>
        </p:nvSpPr>
        <p:spPr>
          <a:xfrm>
            <a:off x="0" y="95533"/>
            <a:ext cx="12192000" cy="6762467"/>
          </a:xfrm>
        </p:spPr>
        <p:txBody>
          <a:bodyPr>
            <a:normAutofit/>
          </a:bodyPr>
          <a:lstStyle/>
          <a:p>
            <a:pPr>
              <a:lnSpc>
                <a:spcPct val="107000"/>
              </a:lnSpc>
              <a:spcBef>
                <a:spcPts val="0"/>
              </a:spcBef>
              <a:spcAft>
                <a:spcPts val="840"/>
              </a:spcAft>
            </a:pPr>
            <a:endParaRPr lang="en-US" sz="3600" kern="1800" dirty="0" smtClean="0">
              <a:solidFill>
                <a:srgbClr val="333333"/>
              </a:solidFill>
              <a:effectLst/>
              <a:latin typeface="Palatino Linotype" panose="02040502050505030304" pitchFamily="18" charset="0"/>
              <a:ea typeface="Times New Roman" panose="02020603050405020304" pitchFamily="18" charset="0"/>
              <a:cs typeface="Times New Roman" panose="02020603050405020304" pitchFamily="18" charset="0"/>
            </a:endParaRPr>
          </a:p>
          <a:p>
            <a:pPr>
              <a:lnSpc>
                <a:spcPct val="107000"/>
              </a:lnSpc>
              <a:spcBef>
                <a:spcPts val="0"/>
              </a:spcBef>
              <a:spcAft>
                <a:spcPts val="840"/>
              </a:spcAft>
            </a:pPr>
            <a:endParaRPr lang="en-US" sz="3600" kern="1800" dirty="0">
              <a:solidFill>
                <a:srgbClr val="333333"/>
              </a:solidFill>
              <a:latin typeface="Palatino Linotype" panose="02040502050505030304" pitchFamily="18" charset="0"/>
              <a:ea typeface="Times New Roman" panose="02020603050405020304" pitchFamily="18" charset="0"/>
              <a:cs typeface="Times New Roman" panose="02020603050405020304" pitchFamily="18" charset="0"/>
            </a:endParaRPr>
          </a:p>
          <a:p>
            <a:pPr>
              <a:lnSpc>
                <a:spcPct val="107000"/>
              </a:lnSpc>
              <a:spcBef>
                <a:spcPts val="0"/>
              </a:spcBef>
              <a:spcAft>
                <a:spcPts val="840"/>
              </a:spcAft>
            </a:pPr>
            <a:r>
              <a:rPr lang="en-US" sz="4800" b="1" kern="1800" dirty="0" smtClean="0">
                <a:solidFill>
                  <a:schemeClr val="accent2"/>
                </a:solidFill>
                <a:effectLst/>
                <a:latin typeface="Palatino Linotype" panose="02040502050505030304" pitchFamily="18" charset="0"/>
                <a:ea typeface="Times New Roman" panose="02020603050405020304" pitchFamily="18" charset="0"/>
                <a:cs typeface="Times New Roman" panose="02020603050405020304" pitchFamily="18" charset="0"/>
              </a:rPr>
              <a:t>Feline </a:t>
            </a:r>
            <a:r>
              <a:rPr lang="en-US" sz="4800" b="1" kern="1800" dirty="0" err="1" smtClean="0">
                <a:solidFill>
                  <a:schemeClr val="accent2"/>
                </a:solidFill>
                <a:effectLst/>
                <a:latin typeface="Palatino Linotype" panose="02040502050505030304" pitchFamily="18" charset="0"/>
                <a:ea typeface="Times New Roman" panose="02020603050405020304" pitchFamily="18" charset="0"/>
                <a:cs typeface="Times New Roman" panose="02020603050405020304" pitchFamily="18" charset="0"/>
              </a:rPr>
              <a:t>Calicivirus</a:t>
            </a:r>
            <a:endParaRPr lang="en-US" sz="4800" b="1" dirty="0" smtClean="0">
              <a:solidFill>
                <a:schemeClr val="accent2"/>
              </a:solidFill>
              <a:effectLst/>
              <a:latin typeface="Calibri" panose="020F0502020204030204" pitchFamily="34" charset="0"/>
              <a:ea typeface="Calibri" panose="020F0502020204030204" pitchFamily="34" charset="0"/>
              <a:cs typeface="Arial" panose="020B0604020202020204" pitchFamily="34" charset="0"/>
            </a:endParaRPr>
          </a:p>
          <a:p>
            <a:r>
              <a:rPr lang="en-US" sz="4800" dirty="0" smtClean="0">
                <a:solidFill>
                  <a:schemeClr val="tx2"/>
                </a:solidFill>
              </a:rPr>
              <a:t>family </a:t>
            </a:r>
            <a:r>
              <a:rPr lang="en-US" sz="4800" dirty="0">
                <a:solidFill>
                  <a:schemeClr val="tx2"/>
                </a:solidFill>
              </a:rPr>
              <a:t>of viruses </a:t>
            </a:r>
            <a:r>
              <a:rPr lang="en-US" sz="4800" dirty="0" smtClean="0">
                <a:solidFill>
                  <a:schemeClr val="tx2"/>
                </a:solidFill>
              </a:rPr>
              <a:t> </a:t>
            </a:r>
            <a:r>
              <a:rPr lang="en-US" sz="4800" b="1" dirty="0" err="1" smtClean="0">
                <a:solidFill>
                  <a:schemeClr val="tx2"/>
                </a:solidFill>
              </a:rPr>
              <a:t>Caliciviridae</a:t>
            </a:r>
            <a:endParaRPr lang="en-US" sz="4800" dirty="0">
              <a:solidFill>
                <a:schemeClr val="tx2"/>
              </a:solidFill>
            </a:endParaRPr>
          </a:p>
        </p:txBody>
      </p:sp>
    </p:spTree>
    <p:extLst>
      <p:ext uri="{BB962C8B-B14F-4D97-AF65-F5344CB8AC3E}">
        <p14:creationId xmlns:p14="http://schemas.microsoft.com/office/powerpoint/2010/main" val="6404746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5720"/>
            <a:ext cx="10515600" cy="45719"/>
          </a:xfrm>
        </p:spPr>
        <p:txBody>
          <a:bodyPr>
            <a:normAutofit fontScale="90000"/>
          </a:bodyPr>
          <a:lstStyle/>
          <a:p>
            <a:endParaRPr lang="en-US" dirty="0"/>
          </a:p>
        </p:txBody>
      </p:sp>
      <p:sp>
        <p:nvSpPr>
          <p:cNvPr id="3" name="Content Placeholder 2"/>
          <p:cNvSpPr>
            <a:spLocks noGrp="1"/>
          </p:cNvSpPr>
          <p:nvPr>
            <p:ph idx="1"/>
          </p:nvPr>
        </p:nvSpPr>
        <p:spPr>
          <a:xfrm>
            <a:off x="-1" y="122830"/>
            <a:ext cx="12050973" cy="6564573"/>
          </a:xfrm>
        </p:spPr>
        <p:txBody>
          <a:bodyPr>
            <a:normAutofit lnSpcReduction="10000"/>
          </a:bodyPr>
          <a:lstStyle/>
          <a:p>
            <a:pPr marL="0" marR="0">
              <a:lnSpc>
                <a:spcPct val="107000"/>
              </a:lnSpc>
              <a:spcBef>
                <a:spcPts val="0"/>
              </a:spcBef>
              <a:spcAft>
                <a:spcPts val="840"/>
              </a:spcAft>
            </a:pPr>
            <a:r>
              <a:rPr lang="en-US" sz="5400" dirty="0" smtClean="0">
                <a:solidFill>
                  <a:schemeClr val="accent5"/>
                </a:solidFill>
                <a:effectLst/>
                <a:latin typeface="Palatino Linotype" panose="02040502050505030304" pitchFamily="18" charset="0"/>
                <a:ea typeface="Times New Roman" panose="02020603050405020304" pitchFamily="18" charset="0"/>
                <a:cs typeface="Times New Roman" panose="02020603050405020304" pitchFamily="18" charset="0"/>
              </a:rPr>
              <a:t>Symptoms and complications</a:t>
            </a:r>
            <a:endParaRPr lang="en-US" sz="3200" dirty="0" smtClean="0">
              <a:solidFill>
                <a:schemeClr val="accent5"/>
              </a:solidFill>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1800"/>
              </a:spcAft>
            </a:pP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symptoms will depend on the strain of FCV it contracts. At first the cat will have symptoms that look like a cold, with </a:t>
            </a:r>
            <a:r>
              <a:rPr lang="en-US" b="1"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sneezing, nasal congestion</a:t>
            </a: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b="1"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fever and sometimes drooling</a:t>
            </a: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a:t>
            </a:r>
          </a:p>
          <a:p>
            <a:pPr marL="0" marR="0">
              <a:lnSpc>
                <a:spcPct val="107000"/>
              </a:lnSpc>
              <a:spcBef>
                <a:spcPts val="0"/>
              </a:spcBef>
              <a:spcAft>
                <a:spcPts val="1800"/>
              </a:spcAft>
            </a:pP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Large amounts of discharge can </a:t>
            </a:r>
            <a:r>
              <a:rPr lang="en-US" dirty="0" smtClean="0">
                <a:solidFill>
                  <a:schemeClr val="accent5"/>
                </a:solidFill>
                <a:effectLst/>
                <a:latin typeface="Verdana" panose="020B0604030504040204" pitchFamily="34" charset="0"/>
                <a:ea typeface="Times New Roman" panose="02020603050405020304" pitchFamily="18" charset="0"/>
                <a:cs typeface="Times New Roman" panose="02020603050405020304" pitchFamily="18" charset="0"/>
              </a:rPr>
              <a:t>come from the eyes and nose.</a:t>
            </a: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In more severe cases, </a:t>
            </a:r>
            <a:r>
              <a:rPr lang="en-US" dirty="0" smtClean="0">
                <a:solidFill>
                  <a:schemeClr val="accent5"/>
                </a:solidFill>
                <a:effectLst/>
                <a:latin typeface="Verdana" panose="020B0604030504040204" pitchFamily="34" charset="0"/>
                <a:ea typeface="Times New Roman" panose="02020603050405020304" pitchFamily="18" charset="0"/>
                <a:cs typeface="Times New Roman" panose="02020603050405020304" pitchFamily="18" charset="0"/>
              </a:rPr>
              <a:t>cats can also develop inflammation and ulcers on the tongue</a:t>
            </a: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and </a:t>
            </a:r>
            <a:r>
              <a:rPr lang="en-US" dirty="0" smtClean="0">
                <a:solidFill>
                  <a:schemeClr val="accent5"/>
                </a:solidFill>
                <a:effectLst/>
                <a:latin typeface="Verdana" panose="020B0604030504040204" pitchFamily="34" charset="0"/>
                <a:ea typeface="Times New Roman" panose="02020603050405020304" pitchFamily="18" charset="0"/>
                <a:cs typeface="Times New Roman" panose="02020603050405020304" pitchFamily="18" charset="0"/>
              </a:rPr>
              <a:t>the lining of the mouth.</a:t>
            </a: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a:t>
            </a:r>
          </a:p>
          <a:p>
            <a:pPr marL="0" marR="0">
              <a:lnSpc>
                <a:spcPct val="107000"/>
              </a:lnSpc>
              <a:spcBef>
                <a:spcPts val="0"/>
              </a:spcBef>
              <a:spcAft>
                <a:spcPts val="1800"/>
              </a:spcAft>
            </a:pP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Lethargy, </a:t>
            </a:r>
          </a:p>
          <a:p>
            <a:pPr marL="0" marR="0">
              <a:lnSpc>
                <a:spcPct val="107000"/>
              </a:lnSpc>
              <a:spcBef>
                <a:spcPts val="0"/>
              </a:spcBef>
              <a:spcAft>
                <a:spcPts val="1800"/>
              </a:spcAft>
            </a:pP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mild lameness and lack of appetite may also occur.</a:t>
            </a:r>
            <a:endParaRPr lang="en-US" sz="3200" dirty="0" smtClean="0">
              <a:effectLst/>
              <a:latin typeface="Calibri" panose="020F0502020204030204" pitchFamily="34" charset="0"/>
              <a:ea typeface="Calibri" panose="020F0502020204030204" pitchFamily="34" charset="0"/>
              <a:cs typeface="Arial" panose="020B0604020202020204" pitchFamily="34" charset="0"/>
            </a:endParaRPr>
          </a:p>
          <a:p>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These symptoms can persist from </a:t>
            </a:r>
            <a:r>
              <a:rPr lang="en-US" dirty="0" smtClean="0">
                <a:solidFill>
                  <a:schemeClr val="accent5"/>
                </a:solidFill>
                <a:effectLst/>
                <a:latin typeface="Verdana" panose="020B0604030504040204" pitchFamily="34" charset="0"/>
                <a:ea typeface="Times New Roman" panose="02020603050405020304" pitchFamily="18" charset="0"/>
                <a:cs typeface="Times New Roman" panose="02020603050405020304" pitchFamily="18" charset="0"/>
              </a:rPr>
              <a:t>5-10 days</a:t>
            </a: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in mild cases </a:t>
            </a:r>
          </a:p>
          <a:p>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and </a:t>
            </a:r>
            <a:r>
              <a:rPr lang="en-US" dirty="0" smtClean="0">
                <a:solidFill>
                  <a:schemeClr val="accent5"/>
                </a:solidFill>
                <a:effectLst/>
                <a:latin typeface="Verdana" panose="020B0604030504040204" pitchFamily="34" charset="0"/>
                <a:ea typeface="Times New Roman" panose="02020603050405020304" pitchFamily="18" charset="0"/>
                <a:cs typeface="Times New Roman" panose="02020603050405020304" pitchFamily="18" charset="0"/>
              </a:rPr>
              <a:t>up to 6 weeks </a:t>
            </a: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in more severe ones. </a:t>
            </a:r>
            <a:endParaRPr lang="en-US" dirty="0"/>
          </a:p>
        </p:txBody>
      </p:sp>
    </p:spTree>
    <p:extLst>
      <p:ext uri="{BB962C8B-B14F-4D97-AF65-F5344CB8AC3E}">
        <p14:creationId xmlns:p14="http://schemas.microsoft.com/office/powerpoint/2010/main" val="18327800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95746"/>
            <a:ext cx="10515600" cy="498763"/>
          </a:xfrm>
        </p:spPr>
        <p:txBody>
          <a:bodyPr>
            <a:normAutofit fontScale="90000"/>
          </a:bodyPr>
          <a:lstStyle/>
          <a:p>
            <a:endParaRPr lang="en-US" dirty="0"/>
          </a:p>
        </p:txBody>
      </p:sp>
      <p:pic>
        <p:nvPicPr>
          <p:cNvPr id="4" name="Content Placeholder 3"/>
          <p:cNvPicPr>
            <a:picLocks noGrp="1" noChangeAspect="1"/>
          </p:cNvPicPr>
          <p:nvPr>
            <p:ph idx="1"/>
          </p:nvPr>
        </p:nvPicPr>
        <p:blipFill>
          <a:blip r:embed="rId2"/>
          <a:stretch>
            <a:fillRect/>
          </a:stretch>
        </p:blipFill>
        <p:spPr>
          <a:xfrm>
            <a:off x="1177636" y="180109"/>
            <a:ext cx="9393381" cy="5749636"/>
          </a:xfrm>
          <a:prstGeom prst="rect">
            <a:avLst/>
          </a:prstGeom>
        </p:spPr>
      </p:pic>
    </p:spTree>
    <p:extLst>
      <p:ext uri="{BB962C8B-B14F-4D97-AF65-F5344CB8AC3E}">
        <p14:creationId xmlns:p14="http://schemas.microsoft.com/office/powerpoint/2010/main" val="2487118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98764"/>
            <a:ext cx="10515600" cy="498764"/>
          </a:xfrm>
        </p:spPr>
        <p:txBody>
          <a:bodyPr>
            <a:normAutofit fontScale="90000"/>
          </a:bodyPr>
          <a:lstStyle/>
          <a:p>
            <a:endParaRPr lang="en-US" dirty="0"/>
          </a:p>
        </p:txBody>
      </p:sp>
      <p:pic>
        <p:nvPicPr>
          <p:cNvPr id="4" name="Content Placeholder 3"/>
          <p:cNvPicPr>
            <a:picLocks noGrp="1" noChangeAspect="1"/>
          </p:cNvPicPr>
          <p:nvPr>
            <p:ph idx="1"/>
          </p:nvPr>
        </p:nvPicPr>
        <p:blipFill>
          <a:blip r:embed="rId2"/>
          <a:stretch>
            <a:fillRect/>
          </a:stretch>
        </p:blipFill>
        <p:spPr>
          <a:xfrm>
            <a:off x="2036617" y="304801"/>
            <a:ext cx="8617527" cy="3944938"/>
          </a:xfrm>
          <a:prstGeom prst="rect">
            <a:avLst/>
          </a:prstGeom>
        </p:spPr>
      </p:pic>
    </p:spTree>
    <p:extLst>
      <p:ext uri="{BB962C8B-B14F-4D97-AF65-F5344CB8AC3E}">
        <p14:creationId xmlns:p14="http://schemas.microsoft.com/office/powerpoint/2010/main" val="3323968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43346"/>
            <a:ext cx="10515600" cy="443345"/>
          </a:xfrm>
        </p:spPr>
        <p:txBody>
          <a:bodyPr>
            <a:normAutofit fontScale="90000"/>
          </a:bodyPr>
          <a:lstStyle/>
          <a:p>
            <a:endParaRPr lang="en-US" dirty="0"/>
          </a:p>
        </p:txBody>
      </p:sp>
      <p:pic>
        <p:nvPicPr>
          <p:cNvPr id="4" name="Content Placeholder 3"/>
          <p:cNvPicPr>
            <a:picLocks noGrp="1" noChangeAspect="1"/>
          </p:cNvPicPr>
          <p:nvPr>
            <p:ph idx="1"/>
          </p:nvPr>
        </p:nvPicPr>
        <p:blipFill>
          <a:blip r:embed="rId2"/>
          <a:stretch>
            <a:fillRect/>
          </a:stretch>
        </p:blipFill>
        <p:spPr>
          <a:xfrm>
            <a:off x="1" y="0"/>
            <a:ext cx="12081164" cy="6206835"/>
          </a:xfrm>
          <a:prstGeom prst="rect">
            <a:avLst/>
          </a:prstGeom>
        </p:spPr>
      </p:pic>
    </p:spTree>
    <p:extLst>
      <p:ext uri="{BB962C8B-B14F-4D97-AF65-F5344CB8AC3E}">
        <p14:creationId xmlns:p14="http://schemas.microsoft.com/office/powerpoint/2010/main" val="37779544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4716"/>
            <a:ext cx="10515600" cy="95534"/>
          </a:xfrm>
        </p:spPr>
        <p:txBody>
          <a:bodyPr>
            <a:normAutofit fontScale="90000"/>
          </a:bodyPr>
          <a:lstStyle/>
          <a:p>
            <a:endParaRPr lang="en-US" dirty="0"/>
          </a:p>
        </p:txBody>
      </p:sp>
      <p:sp>
        <p:nvSpPr>
          <p:cNvPr id="3" name="Content Placeholder 2"/>
          <p:cNvSpPr>
            <a:spLocks noGrp="1"/>
          </p:cNvSpPr>
          <p:nvPr>
            <p:ph idx="1"/>
          </p:nvPr>
        </p:nvSpPr>
        <p:spPr>
          <a:xfrm>
            <a:off x="0" y="0"/>
            <a:ext cx="12192000" cy="6176963"/>
          </a:xfrm>
        </p:spPr>
        <p:txBody>
          <a:bodyPr>
            <a:normAutofit/>
          </a:bodyPr>
          <a:lstStyle/>
          <a:p>
            <a:pPr lvl="0"/>
            <a:r>
              <a:rPr lang="en-US" dirty="0">
                <a:solidFill>
                  <a:srgbClr val="000000"/>
                </a:solidFill>
                <a:latin typeface="Verdana" panose="020B0604030504040204" pitchFamily="34" charset="0"/>
                <a:ea typeface="Times New Roman" panose="02020603050405020304" pitchFamily="18" charset="0"/>
                <a:cs typeface="Times New Roman" panose="02020603050405020304" pitchFamily="18" charset="0"/>
              </a:rPr>
              <a:t>During the course of the illness, opportunistic bacterial infections can also occur. </a:t>
            </a:r>
            <a:endParaRPr lang="en-US" dirty="0">
              <a:solidFill>
                <a:prstClr val="black"/>
              </a:solidFill>
            </a:endParaRPr>
          </a:p>
          <a:p>
            <a:pPr marL="0" marR="0">
              <a:lnSpc>
                <a:spcPct val="107000"/>
              </a:lnSpc>
              <a:spcBef>
                <a:spcPts val="0"/>
              </a:spcBef>
              <a:spcAft>
                <a:spcPts val="1800"/>
              </a:spcAft>
            </a:pP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Cats may lose weight, and the infection can also cause abortions in pregnant cats. </a:t>
            </a:r>
          </a:p>
          <a:p>
            <a:pPr marL="0" marR="0">
              <a:lnSpc>
                <a:spcPct val="107000"/>
              </a:lnSpc>
              <a:spcBef>
                <a:spcPts val="0"/>
              </a:spcBef>
              <a:spcAft>
                <a:spcPts val="1800"/>
              </a:spcAft>
            </a:pPr>
            <a:r>
              <a:rPr lang="en-US" b="1" dirty="0" smtClean="0">
                <a:solidFill>
                  <a:srgbClr val="C00000"/>
                </a:solidFill>
                <a:effectLst/>
                <a:latin typeface="Verdana" panose="020B0604030504040204" pitchFamily="34" charset="0"/>
                <a:ea typeface="Times New Roman" panose="02020603050405020304" pitchFamily="18" charset="0"/>
                <a:cs typeface="Times New Roman" panose="02020603050405020304" pitchFamily="18" charset="0"/>
              </a:rPr>
              <a:t>Most cats recover completely, but some will go on to develop a chronic form of </a:t>
            </a:r>
            <a:r>
              <a:rPr lang="en-US" b="1" u="sng" dirty="0" smtClean="0">
                <a:solidFill>
                  <a:srgbClr val="C00000"/>
                </a:solidFill>
                <a:effectLst/>
                <a:latin typeface="Verdana" panose="020B0604030504040204" pitchFamily="34" charset="0"/>
                <a:ea typeface="Times New Roman" panose="02020603050405020304" pitchFamily="18" charset="0"/>
                <a:cs typeface="Times New Roman" panose="02020603050405020304" pitchFamily="18" charset="0"/>
              </a:rPr>
              <a:t>gingivitis</a:t>
            </a:r>
            <a:r>
              <a:rPr lang="en-US" b="1" dirty="0" smtClean="0">
                <a:solidFill>
                  <a:srgbClr val="C00000"/>
                </a:solidFill>
                <a:effectLst/>
                <a:latin typeface="Verdana" panose="020B0604030504040204" pitchFamily="34" charset="0"/>
                <a:ea typeface="Times New Roman" panose="02020603050405020304" pitchFamily="18" charset="0"/>
                <a:cs typeface="Times New Roman" panose="02020603050405020304" pitchFamily="18" charset="0"/>
              </a:rPr>
              <a:t> that causes thick and inflamed gums, which makes eating painful</a:t>
            </a: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a:t>
            </a:r>
          </a:p>
          <a:p>
            <a:pPr marL="0" marR="0">
              <a:lnSpc>
                <a:spcPct val="107000"/>
              </a:lnSpc>
              <a:spcBef>
                <a:spcPts val="0"/>
              </a:spcBef>
              <a:spcAft>
                <a:spcPts val="1800"/>
              </a:spcAft>
            </a:pP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Elderly cats and young kittens are more likely to suffer more severe symptoms. </a:t>
            </a:r>
          </a:p>
        </p:txBody>
      </p:sp>
    </p:spTree>
    <p:extLst>
      <p:ext uri="{BB962C8B-B14F-4D97-AF65-F5344CB8AC3E}">
        <p14:creationId xmlns:p14="http://schemas.microsoft.com/office/powerpoint/2010/main" val="22109909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84910"/>
            <a:ext cx="10515600" cy="484909"/>
          </a:xfrm>
        </p:spPr>
        <p:txBody>
          <a:bodyPr>
            <a:normAutofit fontScale="90000"/>
          </a:bodyPr>
          <a:lstStyle/>
          <a:p>
            <a:endParaRPr lang="en-US" dirty="0"/>
          </a:p>
        </p:txBody>
      </p:sp>
      <p:pic>
        <p:nvPicPr>
          <p:cNvPr id="4" name="Content Placeholder 3"/>
          <p:cNvPicPr>
            <a:picLocks noGrp="1" noChangeAspect="1"/>
          </p:cNvPicPr>
          <p:nvPr>
            <p:ph idx="1"/>
          </p:nvPr>
        </p:nvPicPr>
        <p:blipFill>
          <a:blip r:embed="rId2"/>
          <a:stretch>
            <a:fillRect/>
          </a:stretch>
        </p:blipFill>
        <p:spPr>
          <a:xfrm>
            <a:off x="332508" y="207818"/>
            <a:ext cx="11499273" cy="6650182"/>
          </a:xfrm>
          <a:prstGeom prst="rect">
            <a:avLst/>
          </a:prstGeom>
        </p:spPr>
      </p:pic>
    </p:spTree>
    <p:extLst>
      <p:ext uri="{BB962C8B-B14F-4D97-AF65-F5344CB8AC3E}">
        <p14:creationId xmlns:p14="http://schemas.microsoft.com/office/powerpoint/2010/main" val="36026156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14150"/>
            <a:ext cx="10515600" cy="518615"/>
          </a:xfrm>
        </p:spPr>
        <p:txBody>
          <a:bodyPr>
            <a:normAutofit fontScale="90000"/>
          </a:bodyPr>
          <a:lstStyle/>
          <a:p>
            <a:endParaRPr lang="en-US" dirty="0"/>
          </a:p>
        </p:txBody>
      </p:sp>
      <p:sp>
        <p:nvSpPr>
          <p:cNvPr id="3" name="Content Placeholder 2"/>
          <p:cNvSpPr>
            <a:spLocks noGrp="1"/>
          </p:cNvSpPr>
          <p:nvPr>
            <p:ph idx="1"/>
          </p:nvPr>
        </p:nvSpPr>
        <p:spPr>
          <a:xfrm>
            <a:off x="0" y="0"/>
            <a:ext cx="12192000" cy="6858000"/>
          </a:xfrm>
        </p:spPr>
        <p:txBody>
          <a:bodyPr>
            <a:normAutofit fontScale="92500"/>
          </a:bodyPr>
          <a:lstStyle/>
          <a:p>
            <a:pPr marL="0" lvl="0">
              <a:lnSpc>
                <a:spcPct val="107000"/>
              </a:lnSpc>
              <a:spcBef>
                <a:spcPts val="0"/>
              </a:spcBef>
              <a:spcAft>
                <a:spcPts val="1800"/>
              </a:spcAft>
            </a:pPr>
            <a:r>
              <a:rPr lang="en-US" sz="2600" dirty="0">
                <a:solidFill>
                  <a:srgbClr val="000000"/>
                </a:solidFill>
                <a:latin typeface="Verdana" panose="020B0604030504040204" pitchFamily="34" charset="0"/>
                <a:ea typeface="Times New Roman" panose="02020603050405020304" pitchFamily="18" charset="0"/>
                <a:cs typeface="Times New Roman" panose="02020603050405020304" pitchFamily="18" charset="0"/>
              </a:rPr>
              <a:t>Cats that develop </a:t>
            </a:r>
            <a:r>
              <a:rPr lang="en-US" sz="2600" b="1" dirty="0">
                <a:solidFill>
                  <a:srgbClr val="C00000"/>
                </a:solidFill>
                <a:latin typeface="Verdana" panose="020B0604030504040204" pitchFamily="34" charset="0"/>
                <a:ea typeface="Times New Roman" panose="02020603050405020304" pitchFamily="18" charset="0"/>
                <a:cs typeface="Times New Roman" panose="02020603050405020304" pitchFamily="18" charset="0"/>
              </a:rPr>
              <a:t>FCV-VSD </a:t>
            </a:r>
            <a:r>
              <a:rPr lang="en-US" sz="2600" dirty="0" smtClean="0">
                <a:solidFill>
                  <a:srgbClr val="000000"/>
                </a:solidFill>
                <a:latin typeface="Verdana" panose="020B0604030504040204" pitchFamily="34" charset="0"/>
                <a:ea typeface="Times New Roman" panose="02020603050405020304" pitchFamily="18" charset="0"/>
                <a:cs typeface="Times New Roman" panose="02020603050405020304" pitchFamily="18" charset="0"/>
              </a:rPr>
              <a:t>( </a:t>
            </a:r>
            <a:r>
              <a:rPr lang="en-US" sz="2600" dirty="0">
                <a:solidFill>
                  <a:srgbClr val="000000"/>
                </a:solidFill>
                <a:latin typeface="Verdana" panose="020B0604030504040204" pitchFamily="34" charset="0"/>
                <a:ea typeface="Times New Roman" panose="02020603050405020304" pitchFamily="18" charset="0"/>
                <a:cs typeface="Times New Roman" panose="02020603050405020304" pitchFamily="18" charset="0"/>
              </a:rPr>
              <a:t>sporadic outbreaks of </a:t>
            </a:r>
            <a:r>
              <a:rPr lang="en-US" sz="2600" b="1" dirty="0">
                <a:solidFill>
                  <a:srgbClr val="C00000"/>
                </a:solidFill>
                <a:latin typeface="Verdana" panose="020B0604030504040204" pitchFamily="34" charset="0"/>
                <a:ea typeface="Times New Roman" panose="02020603050405020304" pitchFamily="18" charset="0"/>
                <a:cs typeface="Times New Roman" panose="02020603050405020304" pitchFamily="18" charset="0"/>
              </a:rPr>
              <a:t>virulent systemic disease </a:t>
            </a:r>
            <a:r>
              <a:rPr lang="en-US" sz="2600" dirty="0">
                <a:solidFill>
                  <a:srgbClr val="000000"/>
                </a:solidFill>
                <a:latin typeface="Verdana" panose="020B0604030504040204" pitchFamily="34" charset="0"/>
                <a:ea typeface="Times New Roman" panose="02020603050405020304" pitchFamily="18" charset="0"/>
                <a:cs typeface="Times New Roman" panose="02020603050405020304" pitchFamily="18" charset="0"/>
              </a:rPr>
              <a:t>(FCV-VSD). The basis for the increased pathogenicity of FCV-VSD viruses )will have much more severe symptoms, </a:t>
            </a:r>
            <a:r>
              <a:rPr lang="en-US" sz="2600" dirty="0" smtClean="0">
                <a:solidFill>
                  <a:srgbClr val="000000"/>
                </a:solidFill>
                <a:latin typeface="Verdana" panose="020B0604030504040204" pitchFamily="34" charset="0"/>
                <a:ea typeface="Times New Roman" panose="02020603050405020304" pitchFamily="18" charset="0"/>
                <a:cs typeface="Times New Roman" panose="02020603050405020304" pitchFamily="18" charset="0"/>
              </a:rPr>
              <a:t>including</a:t>
            </a:r>
          </a:p>
          <a:p>
            <a:pPr marL="0" lvl="0">
              <a:lnSpc>
                <a:spcPct val="107000"/>
              </a:lnSpc>
              <a:spcBef>
                <a:spcPts val="0"/>
              </a:spcBef>
              <a:spcAft>
                <a:spcPts val="1800"/>
              </a:spcAft>
            </a:pPr>
            <a:r>
              <a:rPr lang="en-US" sz="2600" dirty="0" smtClean="0">
                <a:solidFill>
                  <a:srgbClr val="000000"/>
                </a:solidFill>
                <a:latin typeface="Verdana" panose="020B0604030504040204" pitchFamily="34" charset="0"/>
                <a:ea typeface="Times New Roman" panose="02020603050405020304" pitchFamily="18" charset="0"/>
                <a:cs typeface="Times New Roman" panose="02020603050405020304" pitchFamily="18" charset="0"/>
              </a:rPr>
              <a:t> </a:t>
            </a:r>
            <a:r>
              <a:rPr lang="en-US" sz="2600" dirty="0">
                <a:solidFill>
                  <a:srgbClr val="000000"/>
                </a:solidFill>
                <a:latin typeface="Verdana" panose="020B0604030504040204" pitchFamily="34" charset="0"/>
                <a:ea typeface="Times New Roman" panose="02020603050405020304" pitchFamily="18" charset="0"/>
                <a:cs typeface="Times New Roman" panose="02020603050405020304" pitchFamily="18" charset="0"/>
              </a:rPr>
              <a:t>a high fever</a:t>
            </a:r>
            <a:r>
              <a:rPr lang="en-US" sz="2600" dirty="0" smtClean="0">
                <a:solidFill>
                  <a:srgbClr val="000000"/>
                </a:solidFill>
                <a:latin typeface="Verdana" panose="020B0604030504040204" pitchFamily="34" charset="0"/>
                <a:ea typeface="Times New Roman" panose="02020603050405020304" pitchFamily="18" charset="0"/>
                <a:cs typeface="Times New Roman" panose="02020603050405020304" pitchFamily="18" charset="0"/>
              </a:rPr>
              <a:t>,</a:t>
            </a:r>
          </a:p>
          <a:p>
            <a:pPr marL="0" lvl="0">
              <a:lnSpc>
                <a:spcPct val="107000"/>
              </a:lnSpc>
              <a:spcBef>
                <a:spcPts val="0"/>
              </a:spcBef>
              <a:spcAft>
                <a:spcPts val="1800"/>
              </a:spcAft>
            </a:pPr>
            <a:r>
              <a:rPr lang="en-US" sz="2600" dirty="0" smtClean="0">
                <a:solidFill>
                  <a:srgbClr val="000000"/>
                </a:solidFill>
                <a:latin typeface="Verdana" panose="020B0604030504040204" pitchFamily="34" charset="0"/>
                <a:ea typeface="Times New Roman" panose="02020603050405020304" pitchFamily="18" charset="0"/>
                <a:cs typeface="Times New Roman" panose="02020603050405020304" pitchFamily="18" charset="0"/>
              </a:rPr>
              <a:t> </a:t>
            </a:r>
            <a:r>
              <a:rPr lang="en-US" sz="2600" dirty="0">
                <a:solidFill>
                  <a:srgbClr val="000000"/>
                </a:solidFill>
                <a:latin typeface="Verdana" panose="020B0604030504040204" pitchFamily="34" charset="0"/>
                <a:ea typeface="Times New Roman" panose="02020603050405020304" pitchFamily="18" charset="0"/>
                <a:cs typeface="Times New Roman" panose="02020603050405020304" pitchFamily="18" charset="0"/>
              </a:rPr>
              <a:t>swelling of the head and legs</a:t>
            </a:r>
            <a:r>
              <a:rPr lang="en-US" sz="2600" dirty="0" smtClean="0">
                <a:solidFill>
                  <a:srgbClr val="000000"/>
                </a:solidFill>
                <a:latin typeface="Verdana" panose="020B0604030504040204" pitchFamily="34" charset="0"/>
                <a:ea typeface="Times New Roman" panose="02020603050405020304" pitchFamily="18" charset="0"/>
                <a:cs typeface="Times New Roman" panose="02020603050405020304" pitchFamily="18" charset="0"/>
              </a:rPr>
              <a:t>,</a:t>
            </a:r>
          </a:p>
          <a:p>
            <a:pPr marL="0" lvl="0">
              <a:lnSpc>
                <a:spcPct val="107000"/>
              </a:lnSpc>
              <a:spcBef>
                <a:spcPts val="0"/>
              </a:spcBef>
              <a:spcAft>
                <a:spcPts val="1800"/>
              </a:spcAft>
            </a:pPr>
            <a:r>
              <a:rPr lang="en-US" sz="2600" dirty="0" smtClean="0">
                <a:solidFill>
                  <a:srgbClr val="000000"/>
                </a:solidFill>
                <a:latin typeface="Verdana" panose="020B0604030504040204" pitchFamily="34" charset="0"/>
                <a:ea typeface="Times New Roman" panose="02020603050405020304" pitchFamily="18" charset="0"/>
                <a:cs typeface="Times New Roman" panose="02020603050405020304" pitchFamily="18" charset="0"/>
              </a:rPr>
              <a:t> </a:t>
            </a:r>
            <a:r>
              <a:rPr lang="en-US" sz="2600" dirty="0">
                <a:solidFill>
                  <a:srgbClr val="000000"/>
                </a:solidFill>
                <a:latin typeface="Verdana" panose="020B0604030504040204" pitchFamily="34" charset="0"/>
                <a:ea typeface="Times New Roman" panose="02020603050405020304" pitchFamily="18" charset="0"/>
                <a:cs typeface="Times New Roman" panose="02020603050405020304" pitchFamily="18" charset="0"/>
              </a:rPr>
              <a:t>as well as crusting sores </a:t>
            </a:r>
            <a:r>
              <a:rPr lang="en-US" sz="2600" dirty="0" smtClean="0">
                <a:solidFill>
                  <a:srgbClr val="000000"/>
                </a:solidFill>
                <a:latin typeface="Verdana" panose="020B0604030504040204" pitchFamily="34" charset="0"/>
                <a:ea typeface="Times New Roman" panose="02020603050405020304" pitchFamily="18" charset="0"/>
                <a:cs typeface="Times New Roman" panose="02020603050405020304" pitchFamily="18" charset="0"/>
              </a:rPr>
              <a:t>and</a:t>
            </a:r>
          </a:p>
          <a:p>
            <a:pPr marL="0" lvl="0">
              <a:lnSpc>
                <a:spcPct val="107000"/>
              </a:lnSpc>
              <a:spcBef>
                <a:spcPts val="0"/>
              </a:spcBef>
              <a:spcAft>
                <a:spcPts val="1800"/>
              </a:spcAft>
            </a:pPr>
            <a:r>
              <a:rPr lang="en-US" sz="2600" dirty="0" smtClean="0">
                <a:solidFill>
                  <a:srgbClr val="000000"/>
                </a:solidFill>
                <a:latin typeface="Verdana" panose="020B0604030504040204" pitchFamily="34" charset="0"/>
                <a:ea typeface="Times New Roman" panose="02020603050405020304" pitchFamily="18" charset="0"/>
                <a:cs typeface="Times New Roman" panose="02020603050405020304" pitchFamily="18" charset="0"/>
              </a:rPr>
              <a:t> </a:t>
            </a:r>
            <a:r>
              <a:rPr lang="en-US" sz="2600" dirty="0">
                <a:solidFill>
                  <a:srgbClr val="000000"/>
                </a:solidFill>
                <a:latin typeface="Verdana" panose="020B0604030504040204" pitchFamily="34" charset="0"/>
                <a:ea typeface="Times New Roman" panose="02020603050405020304" pitchFamily="18" charset="0"/>
                <a:cs typeface="Times New Roman" panose="02020603050405020304" pitchFamily="18" charset="0"/>
              </a:rPr>
              <a:t>hair loss on the nose, eyes, ears and footpads. </a:t>
            </a:r>
            <a:endParaRPr lang="en-US" sz="2600" dirty="0" smtClean="0">
              <a:solidFill>
                <a:srgbClr val="000000"/>
              </a:solidFill>
              <a:latin typeface="Verdana" panose="020B0604030504040204" pitchFamily="34" charset="0"/>
              <a:ea typeface="Times New Roman" panose="02020603050405020304" pitchFamily="18" charset="0"/>
              <a:cs typeface="Times New Roman" panose="02020603050405020304" pitchFamily="18" charset="0"/>
            </a:endParaRPr>
          </a:p>
          <a:p>
            <a:pPr marL="0" lvl="0">
              <a:lnSpc>
                <a:spcPct val="107000"/>
              </a:lnSpc>
              <a:spcBef>
                <a:spcPts val="0"/>
              </a:spcBef>
              <a:spcAft>
                <a:spcPts val="1800"/>
              </a:spcAft>
            </a:pPr>
            <a:r>
              <a:rPr lang="en-US" sz="2600" dirty="0" smtClean="0">
                <a:solidFill>
                  <a:srgbClr val="000000"/>
                </a:solidFill>
                <a:latin typeface="Verdana" panose="020B0604030504040204" pitchFamily="34" charset="0"/>
                <a:ea typeface="Times New Roman" panose="02020603050405020304" pitchFamily="18" charset="0"/>
                <a:cs typeface="Times New Roman" panose="02020603050405020304" pitchFamily="18" charset="0"/>
              </a:rPr>
              <a:t>The </a:t>
            </a:r>
            <a:r>
              <a:rPr lang="en-US" sz="2600" dirty="0">
                <a:solidFill>
                  <a:srgbClr val="000000"/>
                </a:solidFill>
                <a:latin typeface="Verdana" panose="020B0604030504040204" pitchFamily="34" charset="0"/>
                <a:ea typeface="Times New Roman" panose="02020603050405020304" pitchFamily="18" charset="0"/>
                <a:cs typeface="Times New Roman" panose="02020603050405020304" pitchFamily="18" charset="0"/>
              </a:rPr>
              <a:t>mouth and ears may turn yellowish from liver damage, and there may be bleeding under the skin and in the gastrointestinal tract. </a:t>
            </a:r>
            <a:endParaRPr lang="en-US" sz="2600" dirty="0" smtClean="0">
              <a:solidFill>
                <a:srgbClr val="000000"/>
              </a:solidFill>
              <a:latin typeface="Verdana" panose="020B060403050404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1800"/>
              </a:spcAft>
            </a:pPr>
            <a:r>
              <a:rPr lang="en-US" sz="2600" dirty="0" smtClean="0">
                <a:solidFill>
                  <a:srgbClr val="000000"/>
                </a:solidFill>
                <a:latin typeface="Verdana" panose="020B0604030504040204" pitchFamily="34" charset="0"/>
                <a:ea typeface="Times New Roman" panose="02020603050405020304" pitchFamily="18" charset="0"/>
                <a:cs typeface="Times New Roman" panose="02020603050405020304" pitchFamily="18" charset="0"/>
              </a:rPr>
              <a:t>FCV-VSD </a:t>
            </a:r>
            <a:r>
              <a:rPr lang="en-US" sz="2600" dirty="0">
                <a:solidFill>
                  <a:srgbClr val="000000"/>
                </a:solidFill>
                <a:latin typeface="Verdana" panose="020B0604030504040204" pitchFamily="34" charset="0"/>
                <a:ea typeface="Times New Roman" panose="02020603050405020304" pitchFamily="18" charset="0"/>
                <a:cs typeface="Times New Roman" panose="02020603050405020304" pitchFamily="18" charset="0"/>
              </a:rPr>
              <a:t>is fatal in up to </a:t>
            </a:r>
            <a:r>
              <a:rPr lang="en-US" sz="2600" dirty="0" smtClean="0">
                <a:solidFill>
                  <a:srgbClr val="000000"/>
                </a:solidFill>
                <a:latin typeface="Verdana" panose="020B0604030504040204" pitchFamily="34" charset="0"/>
                <a:ea typeface="Times New Roman" panose="02020603050405020304" pitchFamily="18" charset="0"/>
                <a:cs typeface="Times New Roman" panose="02020603050405020304" pitchFamily="18" charset="0"/>
              </a:rPr>
              <a:t>60% </a:t>
            </a:r>
            <a:r>
              <a:rPr lang="en-US" sz="2600" dirty="0">
                <a:solidFill>
                  <a:srgbClr val="000000"/>
                </a:solidFill>
                <a:latin typeface="Verdana" panose="020B0604030504040204" pitchFamily="34" charset="0"/>
                <a:ea typeface="Times New Roman" panose="02020603050405020304" pitchFamily="18" charset="0"/>
                <a:cs typeface="Times New Roman" panose="02020603050405020304" pitchFamily="18" charset="0"/>
              </a:rPr>
              <a:t>of cats that develop the disease</a:t>
            </a:r>
            <a:r>
              <a:rPr lang="en-US" sz="2600" dirty="0" smtClean="0">
                <a:solidFill>
                  <a:srgbClr val="000000"/>
                </a:solidFill>
                <a:latin typeface="Verdana" panose="020B0604030504040204" pitchFamily="34" charset="0"/>
                <a:ea typeface="Times New Roman" panose="02020603050405020304" pitchFamily="18" charset="0"/>
                <a:cs typeface="Times New Roman" panose="02020603050405020304" pitchFamily="18" charset="0"/>
              </a:rPr>
              <a:t>.(</a:t>
            </a:r>
            <a:r>
              <a:rPr lang="en-US" sz="3500" dirty="0" smtClean="0">
                <a:solidFill>
                  <a:srgbClr val="C00000"/>
                </a:solidFill>
                <a:effectLst/>
                <a:latin typeface="Times New Roman" panose="02020603050405020304" pitchFamily="18" charset="0"/>
                <a:ea typeface="Times New Roman" panose="02020603050405020304" pitchFamily="18" charset="0"/>
                <a:cs typeface="Arial" panose="020B0604020202020204" pitchFamily="34" charset="0"/>
              </a:rPr>
              <a:t>multiple organ damage or even death, called FCV-associated virulent systemic disease or FCV-VSD</a:t>
            </a:r>
            <a:r>
              <a:rPr lang="en-US" sz="2600" dirty="0" smtClean="0">
                <a:solidFill>
                  <a:srgbClr val="C00000"/>
                </a:solidFill>
                <a:latin typeface="Verdana" panose="020B0604030504040204" pitchFamily="34" charset="0"/>
                <a:ea typeface="Times New Roman" panose="02020603050405020304" pitchFamily="18" charset="0"/>
                <a:cs typeface="Times New Roman" panose="02020603050405020304" pitchFamily="18" charset="0"/>
              </a:rPr>
              <a:t>)</a:t>
            </a:r>
            <a:endParaRPr lang="en-US" sz="2600" dirty="0">
              <a:solidFill>
                <a:srgbClr val="C00000"/>
              </a:solidFill>
            </a:endParaRPr>
          </a:p>
          <a:p>
            <a:pPr marL="0" indent="0">
              <a:buNone/>
            </a:pPr>
            <a:endParaRPr lang="en-US" dirty="0"/>
          </a:p>
        </p:txBody>
      </p:sp>
    </p:spTree>
    <p:extLst>
      <p:ext uri="{BB962C8B-B14F-4D97-AF65-F5344CB8AC3E}">
        <p14:creationId xmlns:p14="http://schemas.microsoft.com/office/powerpoint/2010/main" val="5360379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03564"/>
            <a:ext cx="10515600" cy="484910"/>
          </a:xfrm>
        </p:spPr>
        <p:txBody>
          <a:bodyPr>
            <a:normAutofit fontScale="90000"/>
          </a:bodyPr>
          <a:lstStyle/>
          <a:p>
            <a:endParaRPr lang="en-US" dirty="0"/>
          </a:p>
        </p:txBody>
      </p:sp>
      <p:pic>
        <p:nvPicPr>
          <p:cNvPr id="4" name="Content Placeholder 3"/>
          <p:cNvPicPr>
            <a:picLocks noGrp="1" noChangeAspect="1"/>
          </p:cNvPicPr>
          <p:nvPr>
            <p:ph idx="1"/>
          </p:nvPr>
        </p:nvPicPr>
        <p:blipFill>
          <a:blip r:embed="rId2"/>
          <a:stretch>
            <a:fillRect/>
          </a:stretch>
        </p:blipFill>
        <p:spPr>
          <a:xfrm>
            <a:off x="665018" y="0"/>
            <a:ext cx="10688782" cy="6858000"/>
          </a:xfrm>
          <a:prstGeom prst="rect">
            <a:avLst/>
          </a:prstGeom>
        </p:spPr>
      </p:pic>
    </p:spTree>
    <p:extLst>
      <p:ext uri="{BB962C8B-B14F-4D97-AF65-F5344CB8AC3E}">
        <p14:creationId xmlns:p14="http://schemas.microsoft.com/office/powerpoint/2010/main" val="19955037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838200" y="-775855"/>
            <a:ext cx="10515600" cy="235527"/>
          </a:xfrm>
        </p:spPr>
        <p:txBody>
          <a:bodyPr>
            <a:normAutofit fontScale="90000"/>
          </a:bodyPr>
          <a:lstStyle/>
          <a:p>
            <a:endParaRPr lang="en-US" dirty="0"/>
          </a:p>
        </p:txBody>
      </p:sp>
      <p:pic>
        <p:nvPicPr>
          <p:cNvPr id="4" name="Content Placeholder 3"/>
          <p:cNvPicPr>
            <a:picLocks noGrp="1" noChangeAspect="1"/>
          </p:cNvPicPr>
          <p:nvPr>
            <p:ph idx="1"/>
          </p:nvPr>
        </p:nvPicPr>
        <p:blipFill>
          <a:blip r:embed="rId2"/>
          <a:stretch>
            <a:fillRect/>
          </a:stretch>
        </p:blipFill>
        <p:spPr>
          <a:xfrm>
            <a:off x="2092036" y="387927"/>
            <a:ext cx="8672945" cy="5029200"/>
          </a:xfrm>
          <a:prstGeom prst="rect">
            <a:avLst/>
          </a:prstGeom>
        </p:spPr>
      </p:pic>
    </p:spTree>
    <p:extLst>
      <p:ext uri="{BB962C8B-B14F-4D97-AF65-F5344CB8AC3E}">
        <p14:creationId xmlns:p14="http://schemas.microsoft.com/office/powerpoint/2010/main" val="19301965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55094"/>
            <a:ext cx="10515600" cy="545911"/>
          </a:xfrm>
        </p:spPr>
        <p:txBody>
          <a:bodyPr>
            <a:normAutofit fontScale="90000"/>
          </a:bodyPr>
          <a:lstStyle/>
          <a:p>
            <a:endParaRPr lang="en-US" dirty="0"/>
          </a:p>
        </p:txBody>
      </p:sp>
      <p:sp>
        <p:nvSpPr>
          <p:cNvPr id="3" name="Content Placeholder 2"/>
          <p:cNvSpPr>
            <a:spLocks noGrp="1"/>
          </p:cNvSpPr>
          <p:nvPr>
            <p:ph idx="1"/>
          </p:nvPr>
        </p:nvSpPr>
        <p:spPr>
          <a:xfrm>
            <a:off x="0" y="0"/>
            <a:ext cx="12023678" cy="6858000"/>
          </a:xfrm>
        </p:spPr>
        <p:txBody>
          <a:bodyPr>
            <a:normAutofit fontScale="92500" lnSpcReduction="20000"/>
          </a:bodyPr>
          <a:lstStyle/>
          <a:p>
            <a:pPr marL="0" marR="0">
              <a:lnSpc>
                <a:spcPct val="107000"/>
              </a:lnSpc>
              <a:spcBef>
                <a:spcPts val="0"/>
              </a:spcBef>
              <a:spcAft>
                <a:spcPts val="840"/>
              </a:spcAft>
            </a:pPr>
            <a:r>
              <a:rPr lang="en-US" sz="5400" dirty="0" smtClean="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rPr>
              <a:t>Tests and diagnosis</a:t>
            </a:r>
            <a:endParaRPr lang="en-US" sz="3200" dirty="0" smtClean="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1800"/>
              </a:spcAft>
            </a:pP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FCV causes about half of the respiratory infections that occur in cats, but </a:t>
            </a:r>
          </a:p>
          <a:p>
            <a:pPr marL="0" marR="0">
              <a:lnSpc>
                <a:spcPct val="107000"/>
              </a:lnSpc>
              <a:spcBef>
                <a:spcPts val="0"/>
              </a:spcBef>
              <a:spcAft>
                <a:spcPts val="1800"/>
              </a:spcAft>
            </a:pPr>
            <a:r>
              <a:rPr lang="en-US" dirty="0" smtClean="0">
                <a:solidFill>
                  <a:srgbClr val="C00000"/>
                </a:solidFill>
                <a:effectLst/>
                <a:latin typeface="Verdana" panose="020B0604030504040204" pitchFamily="34" charset="0"/>
                <a:ea typeface="Times New Roman" panose="02020603050405020304" pitchFamily="18" charset="0"/>
                <a:cs typeface="Times New Roman" panose="02020603050405020304" pitchFamily="18" charset="0"/>
              </a:rPr>
              <a:t>feline alphaherpesvirus1 </a:t>
            </a: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(sometimes called feline </a:t>
            </a:r>
            <a:r>
              <a:rPr lang="en-US" dirty="0" err="1"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rhinotracheitis</a:t>
            </a: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virus) is another common cause and sometimes dual infections occur.</a:t>
            </a:r>
          </a:p>
          <a:p>
            <a:pPr marL="0" marR="0">
              <a:lnSpc>
                <a:spcPct val="107000"/>
              </a:lnSpc>
              <a:spcBef>
                <a:spcPts val="0"/>
              </a:spcBef>
              <a:spcAft>
                <a:spcPts val="1800"/>
              </a:spcAft>
            </a:pP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The bacterial species </a:t>
            </a:r>
            <a:r>
              <a:rPr lang="en-US" i="1" dirty="0" smtClean="0">
                <a:solidFill>
                  <a:srgbClr val="C00000"/>
                </a:solidFill>
                <a:effectLst/>
                <a:latin typeface="Verdana" panose="020B0604030504040204" pitchFamily="34" charset="0"/>
                <a:ea typeface="Times New Roman" panose="02020603050405020304" pitchFamily="18" charset="0"/>
                <a:cs typeface="Times New Roman" panose="02020603050405020304" pitchFamily="18" charset="0"/>
              </a:rPr>
              <a:t>Chlamydia </a:t>
            </a:r>
            <a:r>
              <a:rPr lang="en-US" i="1" dirty="0" err="1" smtClean="0">
                <a:solidFill>
                  <a:srgbClr val="C00000"/>
                </a:solidFill>
                <a:effectLst/>
                <a:latin typeface="Verdana" panose="020B0604030504040204" pitchFamily="34" charset="0"/>
                <a:ea typeface="Times New Roman" panose="02020603050405020304" pitchFamily="18" charset="0"/>
                <a:cs typeface="Times New Roman" panose="02020603050405020304" pitchFamily="18" charset="0"/>
              </a:rPr>
              <a:t>felis</a:t>
            </a:r>
            <a:r>
              <a:rPr lang="en-US" dirty="0" smtClean="0">
                <a:solidFill>
                  <a:srgbClr val="C00000"/>
                </a:solidFill>
                <a:effectLst/>
                <a:latin typeface="Verdana" panose="020B0604030504040204" pitchFamily="34" charset="0"/>
                <a:ea typeface="Times New Roman" panose="02020603050405020304" pitchFamily="18" charset="0"/>
                <a:cs typeface="Times New Roman" panose="02020603050405020304" pitchFamily="18" charset="0"/>
              </a:rPr>
              <a:t> and </a:t>
            </a:r>
            <a:r>
              <a:rPr lang="en-US" i="1" dirty="0" smtClean="0">
                <a:solidFill>
                  <a:srgbClr val="C00000"/>
                </a:solidFill>
                <a:effectLst/>
                <a:latin typeface="Verdana" panose="020B0604030504040204" pitchFamily="34" charset="0"/>
                <a:ea typeface="Times New Roman" panose="02020603050405020304" pitchFamily="18" charset="0"/>
                <a:cs typeface="Times New Roman" panose="02020603050405020304" pitchFamily="18" charset="0"/>
              </a:rPr>
              <a:t>Mycoplasma </a:t>
            </a:r>
            <a:r>
              <a:rPr lang="en-US" i="1" dirty="0" err="1" smtClean="0">
                <a:solidFill>
                  <a:srgbClr val="C00000"/>
                </a:solidFill>
                <a:effectLst/>
                <a:latin typeface="Verdana" panose="020B0604030504040204" pitchFamily="34" charset="0"/>
                <a:ea typeface="Times New Roman" panose="02020603050405020304" pitchFamily="18" charset="0"/>
                <a:cs typeface="Times New Roman" panose="02020603050405020304" pitchFamily="18" charset="0"/>
              </a:rPr>
              <a:t>felis</a:t>
            </a:r>
            <a:r>
              <a:rPr lang="en-US" dirty="0" smtClean="0">
                <a:solidFill>
                  <a:srgbClr val="C00000"/>
                </a:solidFill>
                <a:effectLst/>
                <a:latin typeface="Verdana" panose="020B0604030504040204" pitchFamily="34" charset="0"/>
                <a:ea typeface="Times New Roman" panose="02020603050405020304" pitchFamily="18" charset="0"/>
                <a:cs typeface="Times New Roman" panose="02020603050405020304" pitchFamily="18" charset="0"/>
              </a:rPr>
              <a:t> a</a:t>
            </a: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lso cause respiratory disease, and may complicate FCV infections.</a:t>
            </a:r>
            <a:endParaRPr lang="en-US" sz="3200" dirty="0" smtClean="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1800"/>
              </a:spcAft>
            </a:pP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A veterinarian will examine the cat for symptoms. In most cases, there is no need to make a definite diagnosis, as these infections are common and will resolve with supportive treatment. </a:t>
            </a:r>
          </a:p>
          <a:p>
            <a:pPr marL="0" marR="0">
              <a:lnSpc>
                <a:spcPct val="107000"/>
              </a:lnSpc>
              <a:spcBef>
                <a:spcPts val="0"/>
              </a:spcBef>
              <a:spcAft>
                <a:spcPts val="1800"/>
              </a:spcAft>
            </a:pP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However, if multiple cats are infected or the cats are housed with others, </a:t>
            </a:r>
            <a:r>
              <a:rPr lang="en-US" dirty="0" smtClean="0">
                <a:solidFill>
                  <a:srgbClr val="C00000"/>
                </a:solidFill>
                <a:effectLst/>
                <a:latin typeface="Verdana" panose="020B0604030504040204" pitchFamily="34" charset="0"/>
                <a:ea typeface="Times New Roman" panose="02020603050405020304" pitchFamily="18" charset="0"/>
                <a:cs typeface="Times New Roman" panose="02020603050405020304" pitchFamily="18" charset="0"/>
              </a:rPr>
              <a:t>the veterinarian may take swabs from the eyes, nose or mouth. </a:t>
            </a: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These swabs will be sent to the lab to test for the presence of the virus. </a:t>
            </a:r>
            <a:r>
              <a:rPr lang="en-US" dirty="0" smtClean="0">
                <a:solidFill>
                  <a:schemeClr val="accent1"/>
                </a:solidFill>
                <a:effectLst/>
                <a:latin typeface="Verdana" panose="020B0604030504040204" pitchFamily="34" charset="0"/>
                <a:ea typeface="Times New Roman" panose="02020603050405020304" pitchFamily="18" charset="0"/>
                <a:cs typeface="Times New Roman" panose="02020603050405020304" pitchFamily="18" charset="0"/>
              </a:rPr>
              <a:t>Labs can also test tissue or serum samples.</a:t>
            </a:r>
            <a:endParaRPr lang="en-US" sz="3200" dirty="0" smtClean="0">
              <a:solidFill>
                <a:schemeClr val="accent1"/>
              </a:solidFill>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41748867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23456"/>
            <a:ext cx="10515600" cy="623455"/>
          </a:xfrm>
        </p:spPr>
        <p:txBody>
          <a:bodyPr>
            <a:normAutofit fontScale="90000"/>
          </a:bodyPr>
          <a:lstStyle/>
          <a:p>
            <a:endParaRPr lang="en-US" dirty="0"/>
          </a:p>
        </p:txBody>
      </p:sp>
      <p:pic>
        <p:nvPicPr>
          <p:cNvPr id="4" name="Content Placeholder 3"/>
          <p:cNvPicPr>
            <a:picLocks noGrp="1" noChangeAspect="1"/>
          </p:cNvPicPr>
          <p:nvPr>
            <p:ph idx="1"/>
          </p:nvPr>
        </p:nvPicPr>
        <p:blipFill>
          <a:blip r:embed="rId2"/>
          <a:stretch>
            <a:fillRect/>
          </a:stretch>
        </p:blipFill>
        <p:spPr>
          <a:xfrm>
            <a:off x="0" y="-1"/>
            <a:ext cx="12053455" cy="6996546"/>
          </a:xfrm>
          <a:prstGeom prst="rect">
            <a:avLst/>
          </a:prstGeom>
        </p:spPr>
      </p:pic>
    </p:spTree>
    <p:extLst>
      <p:ext uri="{BB962C8B-B14F-4D97-AF65-F5344CB8AC3E}">
        <p14:creationId xmlns:p14="http://schemas.microsoft.com/office/powerpoint/2010/main" val="12515703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01003"/>
            <a:ext cx="10515600" cy="464025"/>
          </a:xfrm>
        </p:spPr>
        <p:txBody>
          <a:bodyPr>
            <a:normAutofit fontScale="90000"/>
          </a:bodyPr>
          <a:lstStyle/>
          <a:p>
            <a:endParaRPr lang="en-US" dirty="0"/>
          </a:p>
        </p:txBody>
      </p:sp>
      <p:sp>
        <p:nvSpPr>
          <p:cNvPr id="3" name="Content Placeholder 2"/>
          <p:cNvSpPr>
            <a:spLocks noGrp="1"/>
          </p:cNvSpPr>
          <p:nvPr>
            <p:ph idx="1"/>
          </p:nvPr>
        </p:nvSpPr>
        <p:spPr>
          <a:xfrm>
            <a:off x="0" y="54591"/>
            <a:ext cx="12078268" cy="6858000"/>
          </a:xfrm>
        </p:spPr>
        <p:txBody>
          <a:bodyPr>
            <a:normAutofit fontScale="92500"/>
          </a:bodyPr>
          <a:lstStyle/>
          <a:p>
            <a:pPr marL="0" marR="0">
              <a:lnSpc>
                <a:spcPct val="107000"/>
              </a:lnSpc>
              <a:spcBef>
                <a:spcPts val="0"/>
              </a:spcBef>
              <a:spcAft>
                <a:spcPts val="840"/>
              </a:spcAft>
            </a:pPr>
            <a:r>
              <a:rPr lang="en-US" sz="5400" dirty="0" smtClean="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rPr>
              <a:t>Treatment</a:t>
            </a:r>
            <a:endParaRPr lang="en-US" sz="3200" dirty="0" smtClean="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1800"/>
              </a:spcAft>
            </a:pPr>
            <a:r>
              <a:rPr lang="en-US" sz="2600" b="1" dirty="0" smtClean="0">
                <a:solidFill>
                  <a:srgbClr val="000000"/>
                </a:solidFill>
                <a:effectLst/>
                <a:latin typeface="+mj-lt"/>
                <a:ea typeface="Times New Roman" panose="02020603050405020304" pitchFamily="18" charset="0"/>
                <a:cs typeface="Times New Roman" panose="02020603050405020304" pitchFamily="18" charset="0"/>
              </a:rPr>
              <a:t>Currently there is no treatment to stop the virus, but pet owners can offer supportive care for their cat while its immune system fights the infection.</a:t>
            </a:r>
          </a:p>
          <a:p>
            <a:pPr marL="0" marR="0">
              <a:lnSpc>
                <a:spcPct val="107000"/>
              </a:lnSpc>
              <a:spcBef>
                <a:spcPts val="0"/>
              </a:spcBef>
              <a:spcAft>
                <a:spcPts val="1800"/>
              </a:spcAft>
            </a:pPr>
            <a:r>
              <a:rPr lang="en-US" sz="2600" b="1" dirty="0" smtClean="0">
                <a:solidFill>
                  <a:srgbClr val="000000"/>
                </a:solidFill>
                <a:effectLst/>
                <a:latin typeface="+mj-lt"/>
                <a:ea typeface="Times New Roman" panose="02020603050405020304" pitchFamily="18" charset="0"/>
                <a:cs typeface="Times New Roman" panose="02020603050405020304" pitchFamily="18" charset="0"/>
              </a:rPr>
              <a:t> Most cats can recover at home, but severely affected cats may need intensive nursing care.</a:t>
            </a:r>
          </a:p>
          <a:p>
            <a:pPr lvl="0"/>
            <a:r>
              <a:rPr lang="en-US" sz="2600" b="1" dirty="0">
                <a:solidFill>
                  <a:prstClr val="black"/>
                </a:solidFill>
                <a:latin typeface="+mj-lt"/>
              </a:rPr>
              <a:t>For most cases of feline </a:t>
            </a:r>
            <a:r>
              <a:rPr lang="en-US" sz="2600" b="1" dirty="0" err="1">
                <a:solidFill>
                  <a:prstClr val="black"/>
                </a:solidFill>
                <a:latin typeface="+mj-lt"/>
              </a:rPr>
              <a:t>calicivirus</a:t>
            </a:r>
            <a:r>
              <a:rPr lang="en-US" sz="2600" b="1" dirty="0">
                <a:solidFill>
                  <a:prstClr val="black"/>
                </a:solidFill>
                <a:latin typeface="+mj-lt"/>
              </a:rPr>
              <a:t>, treatment aims to relieve respiratory and oral discomfort. Because of the likelihood of secondary bacterial infections, cats with </a:t>
            </a:r>
            <a:r>
              <a:rPr lang="en-US" sz="2600" b="1" dirty="0" err="1">
                <a:solidFill>
                  <a:prstClr val="black"/>
                </a:solidFill>
                <a:latin typeface="+mj-lt"/>
              </a:rPr>
              <a:t>calicivirus</a:t>
            </a:r>
            <a:r>
              <a:rPr lang="en-US" sz="2600" b="1" dirty="0">
                <a:solidFill>
                  <a:prstClr val="black"/>
                </a:solidFill>
                <a:latin typeface="+mj-lt"/>
              </a:rPr>
              <a:t> often get prescribed antibiotics to take by mouth. They may also have you clean their eyes and nose routinely and prescribe antibiotics to put in the eyes if they have eye infections.</a:t>
            </a:r>
          </a:p>
          <a:p>
            <a:pPr marL="0" marR="0" indent="0">
              <a:lnSpc>
                <a:spcPct val="107000"/>
              </a:lnSpc>
              <a:spcBef>
                <a:spcPts val="0"/>
              </a:spcBef>
              <a:spcAft>
                <a:spcPts val="1800"/>
              </a:spcAft>
              <a:buNone/>
            </a:pPr>
            <a:endParaRPr lang="en-US" sz="2600" b="1" dirty="0" smtClean="0">
              <a:effectLst/>
              <a:latin typeface="+mj-lt"/>
              <a:ea typeface="Calibri" panose="020F0502020204030204" pitchFamily="34" charset="0"/>
              <a:cs typeface="Arial" panose="020B0604020202020204" pitchFamily="34" charset="0"/>
            </a:endParaRPr>
          </a:p>
          <a:p>
            <a:pPr marL="0" marR="0">
              <a:lnSpc>
                <a:spcPct val="107000"/>
              </a:lnSpc>
              <a:spcBef>
                <a:spcPts val="0"/>
              </a:spcBef>
              <a:spcAft>
                <a:spcPts val="1800"/>
              </a:spcAft>
            </a:pPr>
            <a:r>
              <a:rPr lang="en-US" sz="2600" b="1" dirty="0" smtClean="0">
                <a:solidFill>
                  <a:srgbClr val="000000"/>
                </a:solidFill>
                <a:effectLst/>
                <a:latin typeface="+mj-lt"/>
                <a:ea typeface="Times New Roman" panose="02020603050405020304" pitchFamily="18" charset="0"/>
                <a:cs typeface="Times New Roman" panose="02020603050405020304" pitchFamily="18" charset="0"/>
              </a:rPr>
              <a:t>Keep the nose and eyes of the cat clean and use vaporizers and saline nose drops to help clear the nasal passages. </a:t>
            </a:r>
          </a:p>
          <a:p>
            <a:pPr marL="0" marR="0">
              <a:lnSpc>
                <a:spcPct val="107000"/>
              </a:lnSpc>
              <a:spcBef>
                <a:spcPts val="0"/>
              </a:spcBef>
              <a:spcAft>
                <a:spcPts val="1800"/>
              </a:spcAft>
            </a:pPr>
            <a:r>
              <a:rPr lang="en-US" sz="2600" b="1" dirty="0" smtClean="0">
                <a:solidFill>
                  <a:srgbClr val="000000"/>
                </a:solidFill>
                <a:effectLst/>
                <a:latin typeface="+mj-lt"/>
                <a:ea typeface="Times New Roman" panose="02020603050405020304" pitchFamily="18" charset="0"/>
                <a:cs typeface="Times New Roman" panose="02020603050405020304" pitchFamily="18" charset="0"/>
              </a:rPr>
              <a:t>A drug that breaks down mucus, like </a:t>
            </a:r>
            <a:r>
              <a:rPr lang="en-US" sz="2600" b="1" dirty="0" err="1" smtClean="0">
                <a:solidFill>
                  <a:schemeClr val="accent1"/>
                </a:solidFill>
                <a:effectLst/>
                <a:latin typeface="+mj-lt"/>
                <a:ea typeface="Times New Roman" panose="02020603050405020304" pitchFamily="18" charset="0"/>
                <a:cs typeface="Times New Roman" panose="02020603050405020304" pitchFamily="18" charset="0"/>
              </a:rPr>
              <a:t>bromhexine</a:t>
            </a:r>
            <a:r>
              <a:rPr lang="en-US" sz="2600" b="1" dirty="0" smtClean="0">
                <a:solidFill>
                  <a:srgbClr val="000000"/>
                </a:solidFill>
                <a:effectLst/>
                <a:latin typeface="+mj-lt"/>
                <a:ea typeface="Times New Roman" panose="02020603050405020304" pitchFamily="18" charset="0"/>
                <a:cs typeface="Times New Roman" panose="02020603050405020304" pitchFamily="18" charset="0"/>
              </a:rPr>
              <a:t>, also can help reduce congestion. </a:t>
            </a:r>
          </a:p>
          <a:p>
            <a:pPr marL="0" indent="0">
              <a:buNone/>
            </a:pPr>
            <a:endParaRPr lang="en-US" dirty="0"/>
          </a:p>
        </p:txBody>
      </p:sp>
    </p:spTree>
    <p:extLst>
      <p:ext uri="{BB962C8B-B14F-4D97-AF65-F5344CB8AC3E}">
        <p14:creationId xmlns:p14="http://schemas.microsoft.com/office/powerpoint/2010/main" val="12473933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23455"/>
            <a:ext cx="10515600" cy="498765"/>
          </a:xfrm>
        </p:spPr>
        <p:txBody>
          <a:bodyPr>
            <a:normAutofit fontScale="90000"/>
          </a:bodyPr>
          <a:lstStyle/>
          <a:p>
            <a:endParaRPr lang="en-US" dirty="0"/>
          </a:p>
        </p:txBody>
      </p:sp>
      <p:sp>
        <p:nvSpPr>
          <p:cNvPr id="3" name="Content Placeholder 2"/>
          <p:cNvSpPr>
            <a:spLocks noGrp="1"/>
          </p:cNvSpPr>
          <p:nvPr>
            <p:ph idx="1"/>
          </p:nvPr>
        </p:nvSpPr>
        <p:spPr>
          <a:xfrm>
            <a:off x="0" y="110836"/>
            <a:ext cx="12081164" cy="6844146"/>
          </a:xfrm>
        </p:spPr>
        <p:txBody>
          <a:bodyPr>
            <a:normAutofit/>
          </a:bodyPr>
          <a:lstStyle/>
          <a:p>
            <a:r>
              <a:rPr lang="en-US" dirty="0" smtClean="0"/>
              <a:t>If  </a:t>
            </a:r>
            <a:r>
              <a:rPr lang="en-US" dirty="0"/>
              <a:t>cat has significant </a:t>
            </a:r>
            <a:r>
              <a:rPr lang="en-US" dirty="0" smtClean="0"/>
              <a:t>congestion, </a:t>
            </a:r>
            <a:r>
              <a:rPr lang="en-US" dirty="0"/>
              <a:t>veterinarian may prescribe a nebulizer to deliver a fine mist to break up respiratory secretions.</a:t>
            </a:r>
            <a:r>
              <a:rPr lang="en-US" dirty="0">
                <a:solidFill>
                  <a:srgbClr val="FF0000"/>
                </a:solidFill>
              </a:rPr>
              <a:t> Another at-home option is to take your pet into the bathroom, shut the door, and turn the shower on warm for 10-15 minutes to create steam for your cat to inhale.</a:t>
            </a:r>
          </a:p>
          <a:p>
            <a:endParaRPr lang="en-US" dirty="0"/>
          </a:p>
          <a:p>
            <a:r>
              <a:rPr lang="en-US" dirty="0"/>
              <a:t>Some cats may require fluid support to prevent dehydration. In mild cases, the veterinarian may give the fluids under the </a:t>
            </a:r>
            <a:r>
              <a:rPr lang="en-US" dirty="0" smtClean="0"/>
              <a:t>skin</a:t>
            </a:r>
            <a:endParaRPr lang="en-US" dirty="0"/>
          </a:p>
          <a:p>
            <a:endParaRPr lang="en-US" dirty="0"/>
          </a:p>
          <a:p>
            <a:r>
              <a:rPr lang="en-US" dirty="0" smtClean="0"/>
              <a:t>For </a:t>
            </a:r>
            <a:r>
              <a:rPr lang="en-US" dirty="0"/>
              <a:t>ulcers in the mouth, </a:t>
            </a:r>
            <a:r>
              <a:rPr lang="en-US" dirty="0" smtClean="0"/>
              <a:t> </a:t>
            </a:r>
            <a:r>
              <a:rPr lang="en-US" dirty="0"/>
              <a:t>veterinarian may prescribe oral pain medications or topical medications that are meant to coat the ulcers and relieve pain. Because the ulcers cause pain and the congestion affects </a:t>
            </a:r>
            <a:r>
              <a:rPr lang="en-US" dirty="0" smtClean="0"/>
              <a:t>the </a:t>
            </a:r>
            <a:r>
              <a:rPr lang="en-US" dirty="0"/>
              <a:t>cat's sense of smell, they may need appetite stimulants or a temporary feeding tube in severe cases. </a:t>
            </a:r>
            <a:endParaRPr lang="en-US" dirty="0" smtClean="0"/>
          </a:p>
          <a:p>
            <a:r>
              <a:rPr lang="en-US" dirty="0" smtClean="0"/>
              <a:t>At </a:t>
            </a:r>
            <a:r>
              <a:rPr lang="en-US" dirty="0"/>
              <a:t>home, </a:t>
            </a:r>
            <a:r>
              <a:rPr lang="en-US" dirty="0" smtClean="0"/>
              <a:t> </a:t>
            </a:r>
            <a:r>
              <a:rPr lang="en-US" dirty="0"/>
              <a:t>can offer them strong-smelling canned food and heat it up in the microwave to enhance its smell. </a:t>
            </a:r>
          </a:p>
        </p:txBody>
      </p:sp>
    </p:spTree>
    <p:extLst>
      <p:ext uri="{BB962C8B-B14F-4D97-AF65-F5344CB8AC3E}">
        <p14:creationId xmlns:p14="http://schemas.microsoft.com/office/powerpoint/2010/main" val="42556604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838200" y="-682388"/>
            <a:ext cx="10515600" cy="341194"/>
          </a:xfrm>
        </p:spPr>
        <p:txBody>
          <a:bodyPr>
            <a:normAutofit fontScale="90000"/>
          </a:bodyPr>
          <a:lstStyle/>
          <a:p>
            <a:endParaRPr lang="en-US" dirty="0"/>
          </a:p>
        </p:txBody>
      </p:sp>
      <p:sp>
        <p:nvSpPr>
          <p:cNvPr id="3" name="Content Placeholder 2"/>
          <p:cNvSpPr>
            <a:spLocks noGrp="1"/>
          </p:cNvSpPr>
          <p:nvPr>
            <p:ph idx="1"/>
          </p:nvPr>
        </p:nvSpPr>
        <p:spPr>
          <a:xfrm>
            <a:off x="0" y="0"/>
            <a:ext cx="12192000" cy="6858000"/>
          </a:xfrm>
        </p:spPr>
        <p:txBody>
          <a:bodyPr>
            <a:normAutofit/>
          </a:bodyPr>
          <a:lstStyle/>
          <a:p>
            <a:pPr marL="0" lvl="0">
              <a:lnSpc>
                <a:spcPct val="107000"/>
              </a:lnSpc>
              <a:spcBef>
                <a:spcPts val="0"/>
              </a:spcBef>
              <a:spcAft>
                <a:spcPts val="1800"/>
              </a:spcAft>
            </a:pPr>
            <a:r>
              <a:rPr lang="en-US" dirty="0">
                <a:solidFill>
                  <a:srgbClr val="000000"/>
                </a:solidFill>
                <a:latin typeface="Verdana" panose="020B0604030504040204" pitchFamily="34" charset="0"/>
                <a:ea typeface="Times New Roman" panose="02020603050405020304" pitchFamily="18" charset="0"/>
                <a:cs typeface="Times New Roman" panose="02020603050405020304" pitchFamily="18" charset="0"/>
              </a:rPr>
              <a:t>Non-steroidal anti-inflammatory drugs can lower the fever and reduce mouth pain, and broad-spectrum antibiotics can be used to treat opportunistic bacterial infections, when necessary</a:t>
            </a:r>
            <a:r>
              <a:rPr lang="en-US" dirty="0" smtClean="0">
                <a:solidFill>
                  <a:srgbClr val="000000"/>
                </a:solidFill>
                <a:latin typeface="Verdana" panose="020B0604030504040204" pitchFamily="34" charset="0"/>
                <a:ea typeface="Times New Roman" panose="02020603050405020304" pitchFamily="18" charset="0"/>
                <a:cs typeface="Times New Roman" panose="02020603050405020304" pitchFamily="18" charset="0"/>
              </a:rPr>
              <a:t>.</a:t>
            </a:r>
          </a:p>
          <a:p>
            <a:pPr marL="0" lvl="0" indent="0">
              <a:lnSpc>
                <a:spcPct val="107000"/>
              </a:lnSpc>
              <a:spcBef>
                <a:spcPts val="0"/>
              </a:spcBef>
              <a:spcAft>
                <a:spcPts val="1800"/>
              </a:spcAft>
              <a:buNone/>
            </a:pPr>
            <a:endParaRPr lang="en-US"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marL="0" lvl="0">
              <a:lnSpc>
                <a:spcPct val="107000"/>
              </a:lnSpc>
              <a:spcBef>
                <a:spcPts val="0"/>
              </a:spcBef>
              <a:spcAft>
                <a:spcPts val="1800"/>
              </a:spcAft>
            </a:pPr>
            <a:r>
              <a:rPr lang="en-US" dirty="0">
                <a:solidFill>
                  <a:srgbClr val="000000"/>
                </a:solidFill>
                <a:latin typeface="Verdana" panose="020B0604030504040204" pitchFamily="34" charset="0"/>
                <a:ea typeface="Times New Roman" panose="02020603050405020304" pitchFamily="18" charset="0"/>
                <a:cs typeface="Times New Roman" panose="02020603050405020304" pitchFamily="18" charset="0"/>
              </a:rPr>
              <a:t>Cats often lose their appetite and stop eating due to congestion and the sores in their mouths. </a:t>
            </a:r>
          </a:p>
          <a:p>
            <a:pPr marL="0" lvl="0">
              <a:lnSpc>
                <a:spcPct val="107000"/>
              </a:lnSpc>
              <a:spcBef>
                <a:spcPts val="0"/>
              </a:spcBef>
              <a:spcAft>
                <a:spcPts val="1800"/>
              </a:spcAft>
            </a:pPr>
            <a:r>
              <a:rPr lang="en-US" dirty="0">
                <a:solidFill>
                  <a:srgbClr val="000000"/>
                </a:solidFill>
                <a:latin typeface="Verdana" panose="020B0604030504040204" pitchFamily="34" charset="0"/>
                <a:ea typeface="Times New Roman" panose="02020603050405020304" pitchFamily="18" charset="0"/>
                <a:cs typeface="Times New Roman" panose="02020603050405020304" pitchFamily="18" charset="0"/>
              </a:rPr>
              <a:t>Owners should provide </a:t>
            </a:r>
            <a:r>
              <a:rPr lang="en-US" b="1" dirty="0">
                <a:solidFill>
                  <a:srgbClr val="000000"/>
                </a:solidFill>
                <a:latin typeface="Verdana" panose="020B0604030504040204" pitchFamily="34" charset="0"/>
                <a:ea typeface="Times New Roman" panose="02020603050405020304" pitchFamily="18" charset="0"/>
                <a:cs typeface="Times New Roman" panose="02020603050405020304" pitchFamily="18" charset="0"/>
              </a:rPr>
              <a:t>strong-smelling, soft foods, which can be pureed to make them easier to swallow and heated slightly to increase their odor. </a:t>
            </a:r>
          </a:p>
          <a:p>
            <a:pPr marL="0" lvl="0">
              <a:lnSpc>
                <a:spcPct val="107000"/>
              </a:lnSpc>
              <a:spcBef>
                <a:spcPts val="0"/>
              </a:spcBef>
              <a:spcAft>
                <a:spcPts val="1800"/>
              </a:spcAft>
            </a:pPr>
            <a:r>
              <a:rPr lang="en-US" dirty="0">
                <a:solidFill>
                  <a:srgbClr val="000000"/>
                </a:solidFill>
                <a:latin typeface="Verdana" panose="020B0604030504040204" pitchFamily="34" charset="0"/>
                <a:ea typeface="Times New Roman" panose="02020603050405020304" pitchFamily="18" charset="0"/>
                <a:cs typeface="Times New Roman" panose="02020603050405020304" pitchFamily="18" charset="0"/>
              </a:rPr>
              <a:t>If cats have not eaten for more than three days, they may need hospitalization to receive fluids and IV nutrition.</a:t>
            </a:r>
            <a:endParaRPr lang="en-US"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272580078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27797"/>
            <a:ext cx="10515600" cy="464025"/>
          </a:xfrm>
        </p:spPr>
        <p:txBody>
          <a:bodyPr>
            <a:normAutofit fontScale="90000"/>
          </a:bodyPr>
          <a:lstStyle/>
          <a:p>
            <a:endParaRPr lang="en-US" dirty="0"/>
          </a:p>
        </p:txBody>
      </p:sp>
      <p:sp>
        <p:nvSpPr>
          <p:cNvPr id="3" name="Content Placeholder 2"/>
          <p:cNvSpPr>
            <a:spLocks noGrp="1"/>
          </p:cNvSpPr>
          <p:nvPr>
            <p:ph idx="1"/>
          </p:nvPr>
        </p:nvSpPr>
        <p:spPr>
          <a:xfrm>
            <a:off x="-1" y="0"/>
            <a:ext cx="12078269" cy="6176963"/>
          </a:xfrm>
        </p:spPr>
        <p:txBody>
          <a:bodyPr>
            <a:normAutofit fontScale="92500"/>
          </a:bodyPr>
          <a:lstStyle/>
          <a:p>
            <a:pPr marL="0" marR="0">
              <a:lnSpc>
                <a:spcPct val="107000"/>
              </a:lnSpc>
              <a:spcBef>
                <a:spcPts val="0"/>
              </a:spcBef>
              <a:spcAft>
                <a:spcPts val="840"/>
              </a:spcAft>
            </a:pPr>
            <a:r>
              <a:rPr lang="en-US" sz="5400" dirty="0" smtClean="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rPr>
              <a:t>Prevention</a:t>
            </a:r>
            <a:endParaRPr lang="en-US" sz="3200" dirty="0" smtClean="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1800"/>
              </a:spcAft>
            </a:pP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vaccines do not protect against FCV entirely, but they can greatly reduce the severity of the infection if cat is exposed. Several combination vaccines against </a:t>
            </a:r>
            <a:r>
              <a:rPr lang="en-US" b="1" u="sng" dirty="0" smtClean="0">
                <a:solidFill>
                  <a:schemeClr val="accent1"/>
                </a:solidFill>
                <a:effectLst/>
                <a:latin typeface="Verdana" panose="020B0604030504040204" pitchFamily="34" charset="0"/>
                <a:ea typeface="Times New Roman" panose="02020603050405020304" pitchFamily="18" charset="0"/>
                <a:cs typeface="Times New Roman" panose="02020603050405020304" pitchFamily="18" charset="0"/>
              </a:rPr>
              <a:t>FCV, feline herpesvirus type 1 and feline </a:t>
            </a:r>
            <a:r>
              <a:rPr lang="en-US" b="1" u="sng" dirty="0" err="1" smtClean="0">
                <a:solidFill>
                  <a:schemeClr val="accent1"/>
                </a:solidFill>
                <a:effectLst/>
                <a:latin typeface="Verdana" panose="020B0604030504040204" pitchFamily="34" charset="0"/>
                <a:ea typeface="Times New Roman" panose="02020603050405020304" pitchFamily="18" charset="0"/>
                <a:cs typeface="Times New Roman" panose="02020603050405020304" pitchFamily="18" charset="0"/>
              </a:rPr>
              <a:t>panleukopenia</a:t>
            </a:r>
            <a:r>
              <a:rPr lang="en-US" b="1" u="sng" dirty="0" smtClean="0">
                <a:solidFill>
                  <a:schemeClr val="accent1"/>
                </a:solidFill>
                <a:effectLst/>
                <a:latin typeface="Verdana" panose="020B0604030504040204" pitchFamily="34" charset="0"/>
                <a:ea typeface="Times New Roman" panose="02020603050405020304" pitchFamily="18" charset="0"/>
                <a:cs typeface="Times New Roman" panose="02020603050405020304" pitchFamily="18" charset="0"/>
              </a:rPr>
              <a:t> virus </a:t>
            </a: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(the cause of feline distemper) are available, which can be given nasally or as an injection. </a:t>
            </a:r>
          </a:p>
          <a:p>
            <a:pPr marL="0" marR="0">
              <a:lnSpc>
                <a:spcPct val="107000"/>
              </a:lnSpc>
              <a:spcBef>
                <a:spcPts val="0"/>
              </a:spcBef>
              <a:spcAft>
                <a:spcPts val="1800"/>
              </a:spcAft>
            </a:pP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The vaccines given nasally contain a </a:t>
            </a:r>
            <a:r>
              <a:rPr lang="en-US" b="1"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modified live f</a:t>
            </a: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orm of the virus,</a:t>
            </a:r>
          </a:p>
          <a:p>
            <a:pPr marL="0" marR="0">
              <a:lnSpc>
                <a:spcPct val="107000"/>
              </a:lnSpc>
              <a:spcBef>
                <a:spcPts val="0"/>
              </a:spcBef>
              <a:spcAft>
                <a:spcPts val="1800"/>
              </a:spcAft>
            </a:pP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while injected vaccines can be </a:t>
            </a:r>
            <a:r>
              <a:rPr lang="en-US" b="1"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modified live viruses or inactivated </a:t>
            </a: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ones. </a:t>
            </a:r>
          </a:p>
          <a:p>
            <a:pPr marL="0" marR="0">
              <a:lnSpc>
                <a:spcPct val="107000"/>
              </a:lnSpc>
              <a:spcBef>
                <a:spcPts val="0"/>
              </a:spcBef>
              <a:spcAft>
                <a:spcPts val="1800"/>
              </a:spcAft>
            </a:pP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Cats that receive the nasal vaccine may sneeze for 4-7 days after vaccination.</a:t>
            </a:r>
            <a:endParaRPr lang="en-US" sz="3200" dirty="0" smtClean="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05939594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18615"/>
            <a:ext cx="10515600" cy="368491"/>
          </a:xfrm>
        </p:spPr>
        <p:txBody>
          <a:bodyPr>
            <a:normAutofit fontScale="90000"/>
          </a:bodyPr>
          <a:lstStyle/>
          <a:p>
            <a:endParaRPr lang="en-US" dirty="0"/>
          </a:p>
        </p:txBody>
      </p:sp>
      <p:sp>
        <p:nvSpPr>
          <p:cNvPr id="3" name="Content Placeholder 2"/>
          <p:cNvSpPr>
            <a:spLocks noGrp="1"/>
          </p:cNvSpPr>
          <p:nvPr>
            <p:ph idx="1"/>
          </p:nvPr>
        </p:nvSpPr>
        <p:spPr>
          <a:xfrm>
            <a:off x="0" y="0"/>
            <a:ext cx="12192000" cy="6741994"/>
          </a:xfrm>
        </p:spPr>
        <p:txBody>
          <a:bodyPr>
            <a:normAutofit fontScale="92500" lnSpcReduction="20000"/>
          </a:bodyPr>
          <a:lstStyle/>
          <a:p>
            <a:pPr marL="0" marR="0">
              <a:lnSpc>
                <a:spcPct val="107000"/>
              </a:lnSpc>
              <a:spcBef>
                <a:spcPts val="0"/>
              </a:spcBef>
              <a:spcAft>
                <a:spcPts val="1800"/>
              </a:spcAft>
            </a:pP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Once kittens reach 6-8 weeks of age, they should receive a vaccine every </a:t>
            </a:r>
            <a:r>
              <a:rPr lang="en-US" dirty="0" smtClean="0">
                <a:solidFill>
                  <a:schemeClr val="accent1"/>
                </a:solidFill>
                <a:effectLst/>
                <a:latin typeface="Verdana" panose="020B0604030504040204" pitchFamily="34" charset="0"/>
                <a:ea typeface="Times New Roman" panose="02020603050405020304" pitchFamily="18" charset="0"/>
                <a:cs typeface="Times New Roman" panose="02020603050405020304" pitchFamily="18" charset="0"/>
              </a:rPr>
              <a:t>3-4 weeks, with the final booster being given after 16 weeks of age.</a:t>
            </a: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a:t>
            </a:r>
          </a:p>
          <a:p>
            <a:pPr marL="0" marR="0">
              <a:lnSpc>
                <a:spcPct val="107000"/>
              </a:lnSpc>
              <a:spcBef>
                <a:spcPts val="0"/>
              </a:spcBef>
              <a:spcAft>
                <a:spcPts val="1800"/>
              </a:spcAft>
            </a:pP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If the cat is already older than 16 weeks, </a:t>
            </a:r>
            <a:r>
              <a:rPr lang="en-US" u="sng" dirty="0" smtClean="0">
                <a:solidFill>
                  <a:schemeClr val="accent1"/>
                </a:solidFill>
                <a:effectLst/>
                <a:latin typeface="Verdana" panose="020B0604030504040204" pitchFamily="34" charset="0"/>
                <a:ea typeface="Times New Roman" panose="02020603050405020304" pitchFamily="18" charset="0"/>
                <a:cs typeface="Times New Roman" panose="02020603050405020304" pitchFamily="18" charset="0"/>
              </a:rPr>
              <a:t>give 2 doses </a:t>
            </a: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of the vaccine,</a:t>
            </a:r>
            <a:r>
              <a:rPr lang="en-US" u="sng" dirty="0" smtClean="0">
                <a:solidFill>
                  <a:schemeClr val="accent1"/>
                </a:solidFill>
                <a:effectLst/>
                <a:latin typeface="Verdana" panose="020B0604030504040204" pitchFamily="34" charset="0"/>
                <a:ea typeface="Times New Roman" panose="02020603050405020304" pitchFamily="18" charset="0"/>
                <a:cs typeface="Times New Roman" panose="02020603050405020304" pitchFamily="18" charset="0"/>
              </a:rPr>
              <a:t> 3-4 weeks apart</a:t>
            </a: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a:t>
            </a:r>
          </a:p>
          <a:p>
            <a:pPr marL="0" marR="0">
              <a:lnSpc>
                <a:spcPct val="107000"/>
              </a:lnSpc>
              <a:spcBef>
                <a:spcPts val="0"/>
              </a:spcBef>
              <a:spcAft>
                <a:spcPts val="1800"/>
              </a:spcAft>
            </a:pP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Cats should receive </a:t>
            </a:r>
            <a:r>
              <a:rPr lang="en-US" u="sng" dirty="0" smtClean="0">
                <a:solidFill>
                  <a:schemeClr val="accent1"/>
                </a:solidFill>
                <a:effectLst/>
                <a:latin typeface="Verdana" panose="020B0604030504040204" pitchFamily="34" charset="0"/>
                <a:ea typeface="Times New Roman" panose="02020603050405020304" pitchFamily="18" charset="0"/>
                <a:cs typeface="Times New Roman" panose="02020603050405020304" pitchFamily="18" charset="0"/>
              </a:rPr>
              <a:t>boosters every 3 years</a:t>
            </a: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unless they are in a high-risk, </a:t>
            </a:r>
          </a:p>
          <a:p>
            <a:pPr marL="0" marR="0">
              <a:lnSpc>
                <a:spcPct val="107000"/>
              </a:lnSpc>
              <a:spcBef>
                <a:spcPts val="0"/>
              </a:spcBef>
              <a:spcAft>
                <a:spcPts val="1800"/>
              </a:spcAft>
            </a:pP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multi-cat environment, in which case they should be revaccinated annually.</a:t>
            </a:r>
          </a:p>
          <a:p>
            <a:pPr marL="0" marR="0">
              <a:lnSpc>
                <a:spcPct val="107000"/>
              </a:lnSpc>
              <a:spcBef>
                <a:spcPts val="0"/>
              </a:spcBef>
              <a:spcAft>
                <a:spcPts val="1800"/>
              </a:spcAft>
            </a:pP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Even cats that have recovered from a </a:t>
            </a:r>
            <a:r>
              <a:rPr lang="en-US" dirty="0" err="1"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calicivirus</a:t>
            </a: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infection should receive boosters, because they may not be protected against other strains of the virus.</a:t>
            </a:r>
            <a:endParaRPr lang="en-US" sz="3200" dirty="0" smtClean="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1800"/>
              </a:spcAft>
            </a:pP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Studies suggest that the nasal form of the vaccine leads to more rapid protection against the virus, which may be helpful in containing outbreaks in shelters.</a:t>
            </a:r>
            <a:endParaRPr lang="en-US" sz="3200" dirty="0" smtClean="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45928337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95786"/>
            <a:ext cx="10515600" cy="300251"/>
          </a:xfrm>
        </p:spPr>
        <p:txBody>
          <a:bodyPr>
            <a:normAutofit fontScale="90000"/>
          </a:bodyPr>
          <a:lstStyle/>
          <a:p>
            <a:endParaRPr lang="en-US" dirty="0"/>
          </a:p>
        </p:txBody>
      </p:sp>
      <p:sp>
        <p:nvSpPr>
          <p:cNvPr id="3" name="Content Placeholder 2"/>
          <p:cNvSpPr>
            <a:spLocks noGrp="1"/>
          </p:cNvSpPr>
          <p:nvPr>
            <p:ph idx="1"/>
          </p:nvPr>
        </p:nvSpPr>
        <p:spPr>
          <a:xfrm>
            <a:off x="0" y="96983"/>
            <a:ext cx="12399818" cy="6241062"/>
          </a:xfrm>
        </p:spPr>
        <p:txBody>
          <a:bodyPr>
            <a:normAutofit fontScale="70000" lnSpcReduction="20000"/>
          </a:bodyPr>
          <a:lstStyle/>
          <a:p>
            <a:pPr marL="0" marR="0">
              <a:lnSpc>
                <a:spcPct val="107000"/>
              </a:lnSpc>
              <a:spcBef>
                <a:spcPts val="0"/>
              </a:spcBef>
              <a:spcAft>
                <a:spcPts val="1800"/>
              </a:spcAft>
            </a:pPr>
            <a:endPar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1800"/>
              </a:spcAft>
            </a:pPr>
            <a:r>
              <a:rPr lang="en-US" sz="4000"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A vaccine called </a:t>
            </a:r>
            <a:r>
              <a:rPr lang="en-US" sz="4000" b="1" u="sng" dirty="0" err="1" smtClean="0">
                <a:solidFill>
                  <a:srgbClr val="C00000"/>
                </a:solidFill>
                <a:effectLst/>
                <a:latin typeface="Verdana" panose="020B0604030504040204" pitchFamily="34" charset="0"/>
                <a:ea typeface="Times New Roman" panose="02020603050405020304" pitchFamily="18" charset="0"/>
                <a:cs typeface="Times New Roman" panose="02020603050405020304" pitchFamily="18" charset="0"/>
              </a:rPr>
              <a:t>Calicivax</a:t>
            </a:r>
            <a:r>
              <a:rPr lang="en-US" sz="4000" b="1" u="sng" dirty="0" smtClean="0">
                <a:solidFill>
                  <a:srgbClr val="C00000"/>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4000"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is available that includes modified forms of a strain of FCV that causes FCV-VSD, and a typical strain of FCV.</a:t>
            </a:r>
          </a:p>
          <a:p>
            <a:pPr marL="0" marR="0">
              <a:lnSpc>
                <a:spcPct val="107000"/>
              </a:lnSpc>
              <a:spcBef>
                <a:spcPts val="0"/>
              </a:spcBef>
              <a:spcAft>
                <a:spcPts val="1800"/>
              </a:spcAft>
            </a:pPr>
            <a:r>
              <a:rPr lang="en-US" sz="4000"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This vaccine may offer some protection against outbreaks of </a:t>
            </a:r>
          </a:p>
          <a:p>
            <a:pPr marL="0" marR="0">
              <a:lnSpc>
                <a:spcPct val="107000"/>
              </a:lnSpc>
              <a:spcBef>
                <a:spcPts val="0"/>
              </a:spcBef>
              <a:spcAft>
                <a:spcPts val="1800"/>
              </a:spcAft>
            </a:pPr>
            <a:r>
              <a:rPr lang="en-US" sz="4000"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FCV-VSD, but since the virulent strains that cause these outbreaks arise from different mutations in </a:t>
            </a:r>
            <a:r>
              <a:rPr lang="en-US" sz="4000" b="1"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less aggressive strains</a:t>
            </a:r>
            <a:r>
              <a:rPr lang="en-US" sz="4000"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a:t>
            </a:r>
          </a:p>
          <a:p>
            <a:pPr marL="0" marR="0">
              <a:lnSpc>
                <a:spcPct val="107000"/>
              </a:lnSpc>
              <a:spcBef>
                <a:spcPts val="0"/>
              </a:spcBef>
              <a:spcAft>
                <a:spcPts val="1800"/>
              </a:spcAft>
            </a:pPr>
            <a:r>
              <a:rPr lang="en-US" sz="3300" b="1"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it is unknown how effective </a:t>
            </a:r>
            <a:r>
              <a:rPr lang="en-US" sz="3300" b="1" dirty="0" err="1"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Calicivax</a:t>
            </a:r>
            <a:r>
              <a:rPr lang="en-US" sz="3300" b="1"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will be against future outbreaks</a:t>
            </a: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a:t>
            </a:r>
          </a:p>
          <a:p>
            <a:pPr marL="0" marR="0">
              <a:lnSpc>
                <a:spcPct val="107000"/>
              </a:lnSpc>
              <a:spcBef>
                <a:spcPts val="0"/>
              </a:spcBef>
              <a:spcAft>
                <a:spcPts val="1800"/>
              </a:spcAft>
            </a:pPr>
            <a:endParaRPr lang="en-US" dirty="0">
              <a:solidFill>
                <a:srgbClr val="000000"/>
              </a:solidFill>
              <a:latin typeface="Verdana" panose="020B0604030504040204" pitchFamily="34" charset="0"/>
              <a:ea typeface="Times New Roman" panose="02020603050405020304" pitchFamily="18" charset="0"/>
              <a:cs typeface="Times New Roman" panose="02020603050405020304" pitchFamily="18" charset="0"/>
            </a:endParaRPr>
          </a:p>
          <a:p>
            <a:pPr marL="0" marR="0" indent="0">
              <a:lnSpc>
                <a:spcPct val="107000"/>
              </a:lnSpc>
              <a:spcBef>
                <a:spcPts val="0"/>
              </a:spcBef>
              <a:spcAft>
                <a:spcPts val="1800"/>
              </a:spcAft>
              <a:buNone/>
            </a:pPr>
            <a:endPar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1800"/>
              </a:spcAft>
            </a:pP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3600" b="1" dirty="0" err="1" smtClean="0">
                <a:solidFill>
                  <a:srgbClr val="C00000"/>
                </a:solidFill>
                <a:effectLst/>
                <a:latin typeface="Verdana" panose="020B0604030504040204" pitchFamily="34" charset="0"/>
                <a:ea typeface="Times New Roman" panose="02020603050405020304" pitchFamily="18" charset="0"/>
                <a:cs typeface="Times New Roman" panose="02020603050405020304" pitchFamily="18" charset="0"/>
              </a:rPr>
              <a:t>Calicivax</a:t>
            </a:r>
            <a:r>
              <a:rPr lang="en-US" sz="3600" b="1" dirty="0" smtClean="0">
                <a:solidFill>
                  <a:srgbClr val="C00000"/>
                </a:solidFill>
                <a:effectLst/>
                <a:latin typeface="Verdana" panose="020B0604030504040204" pitchFamily="34" charset="0"/>
                <a:ea typeface="Times New Roman" panose="02020603050405020304" pitchFamily="18" charset="0"/>
                <a:cs typeface="Times New Roman" panose="02020603050405020304" pitchFamily="18" charset="0"/>
              </a:rPr>
              <a:t>™ is not part of the set of core vaccines recommended for all cats.</a:t>
            </a:r>
            <a:endParaRPr lang="en-US" sz="3600" b="1" dirty="0" smtClean="0">
              <a:solidFill>
                <a:srgbClr val="C00000"/>
              </a:solidFill>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1908014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66799"/>
            <a:ext cx="10515600" cy="110836"/>
          </a:xfrm>
        </p:spPr>
        <p:txBody>
          <a:bodyPr>
            <a:normAutofit fontScale="90000"/>
          </a:bodyPr>
          <a:lstStyle/>
          <a:p>
            <a:endParaRPr lang="en-US" dirty="0"/>
          </a:p>
        </p:txBody>
      </p:sp>
      <p:sp>
        <p:nvSpPr>
          <p:cNvPr id="3" name="Content Placeholder 2"/>
          <p:cNvSpPr>
            <a:spLocks noGrp="1"/>
          </p:cNvSpPr>
          <p:nvPr>
            <p:ph idx="1"/>
          </p:nvPr>
        </p:nvSpPr>
        <p:spPr>
          <a:xfrm>
            <a:off x="0" y="0"/>
            <a:ext cx="12091916" cy="6714699"/>
          </a:xfrm>
        </p:spPr>
        <p:txBody>
          <a:bodyPr>
            <a:normAutofit/>
          </a:bodyPr>
          <a:lstStyle/>
          <a:p>
            <a:r>
              <a:rPr lang="en-US" sz="3200" dirty="0" smtClean="0"/>
              <a:t>Feline </a:t>
            </a:r>
            <a:r>
              <a:rPr lang="en-US" sz="3200" dirty="0" err="1" smtClean="0"/>
              <a:t>calicivirus</a:t>
            </a:r>
            <a:r>
              <a:rPr lang="en-US" sz="3200" dirty="0" smtClean="0"/>
              <a:t> is a highly contagious virus that causes a mild to severe respiratory infection and oral disease in cats.</a:t>
            </a:r>
          </a:p>
          <a:p>
            <a:pPr marL="0" indent="0">
              <a:buNone/>
            </a:pPr>
            <a:endParaRPr lang="en-US" sz="3200" dirty="0" smtClean="0"/>
          </a:p>
          <a:p>
            <a:r>
              <a:rPr lang="en-US" sz="3200" dirty="0" smtClean="0"/>
              <a:t> It is especially common in shelters and breeding colonies, and often infects young cats. Most cats recover completely after a </a:t>
            </a:r>
            <a:r>
              <a:rPr lang="en-US" sz="3200" dirty="0" err="1" smtClean="0"/>
              <a:t>calicivirus</a:t>
            </a:r>
            <a:r>
              <a:rPr lang="en-US" sz="3200" dirty="0" smtClean="0"/>
              <a:t> infection, but rare strains can be especially deadly. </a:t>
            </a:r>
          </a:p>
        </p:txBody>
      </p:sp>
    </p:spTree>
    <p:extLst>
      <p:ext uri="{BB962C8B-B14F-4D97-AF65-F5344CB8AC3E}">
        <p14:creationId xmlns:p14="http://schemas.microsoft.com/office/powerpoint/2010/main" val="29177257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838200" y="-678872"/>
            <a:ext cx="10515600" cy="193963"/>
          </a:xfrm>
        </p:spPr>
        <p:txBody>
          <a:bodyPr>
            <a:normAutofit fontScale="90000"/>
          </a:bodyPr>
          <a:lstStyle/>
          <a:p>
            <a:endParaRPr lang="en-US" dirty="0"/>
          </a:p>
        </p:txBody>
      </p:sp>
      <p:sp>
        <p:nvSpPr>
          <p:cNvPr id="3" name="Content Placeholder 2"/>
          <p:cNvSpPr>
            <a:spLocks noGrp="1"/>
          </p:cNvSpPr>
          <p:nvPr>
            <p:ph idx="1"/>
          </p:nvPr>
        </p:nvSpPr>
        <p:spPr>
          <a:xfrm>
            <a:off x="0" y="96982"/>
            <a:ext cx="12095018" cy="6079981"/>
          </a:xfrm>
        </p:spPr>
        <p:txBody>
          <a:bodyPr/>
          <a:lstStyle/>
          <a:p>
            <a:pPr lvl="0"/>
            <a:r>
              <a:rPr lang="en-US" sz="3200" dirty="0" smtClean="0">
                <a:solidFill>
                  <a:prstClr val="black"/>
                </a:solidFill>
              </a:rPr>
              <a:t>Causes</a:t>
            </a:r>
            <a:endParaRPr lang="en-US" sz="3200" dirty="0">
              <a:solidFill>
                <a:prstClr val="black"/>
              </a:solidFill>
            </a:endParaRPr>
          </a:p>
          <a:p>
            <a:pPr lvl="0"/>
            <a:r>
              <a:rPr lang="en-US" sz="3200" dirty="0">
                <a:solidFill>
                  <a:prstClr val="black"/>
                </a:solidFill>
              </a:rPr>
              <a:t>Feline </a:t>
            </a:r>
            <a:r>
              <a:rPr lang="en-US" sz="3200" dirty="0" err="1">
                <a:solidFill>
                  <a:prstClr val="black"/>
                </a:solidFill>
              </a:rPr>
              <a:t>calicivirus</a:t>
            </a:r>
            <a:r>
              <a:rPr lang="en-US" sz="3200" dirty="0">
                <a:solidFill>
                  <a:prstClr val="black"/>
                </a:solidFill>
              </a:rPr>
              <a:t> (FCV) belongs to a large family of viruses named </a:t>
            </a:r>
            <a:r>
              <a:rPr lang="en-US" sz="3200" b="1" dirty="0" err="1" smtClean="0">
                <a:solidFill>
                  <a:srgbClr val="ED7D31"/>
                </a:solidFill>
              </a:rPr>
              <a:t>Caliciviridae</a:t>
            </a:r>
            <a:r>
              <a:rPr lang="en-US" sz="3200" b="1" dirty="0" smtClean="0">
                <a:solidFill>
                  <a:srgbClr val="ED7D31"/>
                </a:solidFill>
              </a:rPr>
              <a:t>.</a:t>
            </a:r>
          </a:p>
          <a:p>
            <a:pPr lvl="0"/>
            <a:r>
              <a:rPr lang="en-US" sz="3200" b="1" dirty="0" smtClean="0">
                <a:solidFill>
                  <a:srgbClr val="ED7D31"/>
                </a:solidFill>
              </a:rPr>
              <a:t> </a:t>
            </a:r>
            <a:r>
              <a:rPr lang="en-US" sz="3200" dirty="0">
                <a:solidFill>
                  <a:prstClr val="black"/>
                </a:solidFill>
              </a:rPr>
              <a:t>whose members infect a wide range of vertebrate animals, including rabbits, livestock, reptiles, birds and amphibians.</a:t>
            </a:r>
          </a:p>
          <a:p>
            <a:pPr marL="0" indent="0">
              <a:buNone/>
            </a:pPr>
            <a:endParaRPr lang="en-US" dirty="0"/>
          </a:p>
        </p:txBody>
      </p:sp>
    </p:spTree>
    <p:extLst>
      <p:ext uri="{BB962C8B-B14F-4D97-AF65-F5344CB8AC3E}">
        <p14:creationId xmlns:p14="http://schemas.microsoft.com/office/powerpoint/2010/main" val="3574818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86604"/>
            <a:ext cx="10515600" cy="81887"/>
          </a:xfrm>
        </p:spPr>
        <p:txBody>
          <a:bodyPr>
            <a:normAutofit fontScale="90000"/>
          </a:bodyPr>
          <a:lstStyle/>
          <a:p>
            <a:endParaRPr lang="en-US" dirty="0"/>
          </a:p>
        </p:txBody>
      </p:sp>
      <p:sp>
        <p:nvSpPr>
          <p:cNvPr id="3" name="Content Placeholder 2"/>
          <p:cNvSpPr>
            <a:spLocks noGrp="1"/>
          </p:cNvSpPr>
          <p:nvPr>
            <p:ph idx="1"/>
          </p:nvPr>
        </p:nvSpPr>
        <p:spPr>
          <a:xfrm>
            <a:off x="-95535" y="109182"/>
            <a:ext cx="12121279" cy="6067781"/>
          </a:xfrm>
        </p:spPr>
        <p:txBody>
          <a:bodyPr/>
          <a:lstStyle/>
          <a:p>
            <a:pPr lvl="0"/>
            <a:endParaRPr lang="en-US" dirty="0" smtClean="0">
              <a:solidFill>
                <a:prstClr val="black"/>
              </a:solidFill>
            </a:endParaRPr>
          </a:p>
          <a:p>
            <a:pPr lvl="0"/>
            <a:r>
              <a:rPr lang="en-US" dirty="0">
                <a:solidFill>
                  <a:prstClr val="black"/>
                </a:solidFill>
              </a:rPr>
              <a:t> The human virus norovirus, which causes a brief but unpleasant gastrointestinal disease, is also a member of the </a:t>
            </a:r>
            <a:r>
              <a:rPr lang="en-US" dirty="0" err="1">
                <a:solidFill>
                  <a:prstClr val="black"/>
                </a:solidFill>
              </a:rPr>
              <a:t>Caliciviridae</a:t>
            </a:r>
            <a:r>
              <a:rPr lang="en-US" dirty="0">
                <a:solidFill>
                  <a:prstClr val="black"/>
                </a:solidFill>
              </a:rPr>
              <a:t> family.</a:t>
            </a:r>
          </a:p>
          <a:p>
            <a:pPr marL="0" lvl="0" indent="0">
              <a:buNone/>
            </a:pPr>
            <a:endParaRPr lang="en-US" dirty="0">
              <a:solidFill>
                <a:prstClr val="black"/>
              </a:solidFill>
            </a:endParaRPr>
          </a:p>
          <a:p>
            <a:pPr lvl="0"/>
            <a:r>
              <a:rPr lang="en-US" dirty="0" smtClean="0">
                <a:solidFill>
                  <a:prstClr val="black"/>
                </a:solidFill>
              </a:rPr>
              <a:t>Several </a:t>
            </a:r>
            <a:r>
              <a:rPr lang="en-US" dirty="0">
                <a:solidFill>
                  <a:prstClr val="black"/>
                </a:solidFill>
              </a:rPr>
              <a:t>strains of FCV circulate in domestic and wild cats. </a:t>
            </a:r>
            <a:endParaRPr lang="en-US" dirty="0" smtClean="0">
              <a:solidFill>
                <a:prstClr val="black"/>
              </a:solidFill>
            </a:endParaRPr>
          </a:p>
          <a:p>
            <a:pPr lvl="0"/>
            <a:r>
              <a:rPr lang="en-US" dirty="0" smtClean="0">
                <a:solidFill>
                  <a:srgbClr val="ED7D31"/>
                </a:solidFill>
              </a:rPr>
              <a:t>The </a:t>
            </a:r>
            <a:r>
              <a:rPr lang="en-US" dirty="0">
                <a:solidFill>
                  <a:srgbClr val="ED7D31"/>
                </a:solidFill>
              </a:rPr>
              <a:t>virus mutates readily, leading to new strains </a:t>
            </a:r>
            <a:r>
              <a:rPr lang="en-US" dirty="0">
                <a:solidFill>
                  <a:prstClr val="black"/>
                </a:solidFill>
              </a:rPr>
              <a:t>that may not be fully covered by existing vaccines. </a:t>
            </a:r>
            <a:endParaRPr lang="en-US" dirty="0" smtClean="0">
              <a:solidFill>
                <a:prstClr val="black"/>
              </a:solidFill>
            </a:endParaRPr>
          </a:p>
          <a:p>
            <a:pPr lvl="0"/>
            <a:r>
              <a:rPr lang="en-US" dirty="0" smtClean="0">
                <a:solidFill>
                  <a:prstClr val="black"/>
                </a:solidFill>
              </a:rPr>
              <a:t>Strains </a:t>
            </a:r>
            <a:r>
              <a:rPr lang="en-US" dirty="0">
                <a:solidFill>
                  <a:prstClr val="black"/>
                </a:solidFill>
              </a:rPr>
              <a:t>vary in the severity of the disease that they cause, with the majority causing only mild disease. </a:t>
            </a:r>
          </a:p>
          <a:p>
            <a:endParaRPr lang="en-US" dirty="0"/>
          </a:p>
        </p:txBody>
      </p:sp>
    </p:spTree>
    <p:extLst>
      <p:ext uri="{BB962C8B-B14F-4D97-AF65-F5344CB8AC3E}">
        <p14:creationId xmlns:p14="http://schemas.microsoft.com/office/powerpoint/2010/main" val="16970844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5720"/>
            <a:ext cx="10515600" cy="45719"/>
          </a:xfrm>
        </p:spPr>
        <p:txBody>
          <a:bodyPr>
            <a:normAutofit fontScale="90000"/>
          </a:bodyPr>
          <a:lstStyle/>
          <a:p>
            <a:endParaRPr lang="en-US" dirty="0"/>
          </a:p>
        </p:txBody>
      </p:sp>
      <p:sp>
        <p:nvSpPr>
          <p:cNvPr id="3" name="Content Placeholder 2"/>
          <p:cNvSpPr>
            <a:spLocks noGrp="1"/>
          </p:cNvSpPr>
          <p:nvPr>
            <p:ph idx="1"/>
          </p:nvPr>
        </p:nvSpPr>
        <p:spPr>
          <a:xfrm>
            <a:off x="0" y="122830"/>
            <a:ext cx="12091916" cy="6735170"/>
          </a:xfrm>
        </p:spPr>
        <p:txBody>
          <a:bodyPr>
            <a:normAutofit fontScale="85000" lnSpcReduction="20000"/>
          </a:bodyPr>
          <a:lstStyle/>
          <a:p>
            <a:pPr marL="0" indent="0">
              <a:buNone/>
            </a:pPr>
            <a:endParaRPr lang="en-US" dirty="0"/>
          </a:p>
          <a:p>
            <a:pPr marL="0" marR="0">
              <a:lnSpc>
                <a:spcPct val="107000"/>
              </a:lnSpc>
              <a:spcBef>
                <a:spcPts val="0"/>
              </a:spcBef>
              <a:spcAft>
                <a:spcPts val="840"/>
              </a:spcAft>
            </a:pPr>
            <a:r>
              <a:rPr lang="en-US" sz="4400" i="1" dirty="0" smtClean="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rPr>
              <a:t>How cat become infected.</a:t>
            </a:r>
            <a:endParaRPr lang="en-US" sz="3200" dirty="0" smtClean="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1800"/>
              </a:spcAft>
            </a:pP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FCV occurs most commonly in multi-cat environments.</a:t>
            </a:r>
          </a:p>
          <a:p>
            <a:pPr marL="0" marR="0">
              <a:lnSpc>
                <a:spcPct val="107000"/>
              </a:lnSpc>
              <a:spcBef>
                <a:spcPts val="0"/>
              </a:spcBef>
              <a:spcAft>
                <a:spcPts val="1800"/>
              </a:spcAft>
            </a:pP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A cat’s risk of exposure is higher in shelters,</a:t>
            </a:r>
          </a:p>
          <a:p>
            <a:pPr marL="0" marR="0">
              <a:lnSpc>
                <a:spcPct val="107000"/>
              </a:lnSpc>
              <a:spcBef>
                <a:spcPts val="0"/>
              </a:spcBef>
              <a:spcAft>
                <a:spcPts val="1800"/>
              </a:spcAft>
            </a:pP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pet stores, and catteries, where 25 -40%  of cats may be carriers.</a:t>
            </a:r>
            <a:endParaRPr lang="en-US" sz="3200" dirty="0" smtClean="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1800"/>
              </a:spcAft>
            </a:pPr>
            <a:r>
              <a:rPr lang="en-US" b="1" dirty="0" smtClean="0">
                <a:solidFill>
                  <a:srgbClr val="C00000"/>
                </a:solidFill>
                <a:effectLst/>
                <a:latin typeface="Verdana" panose="020B0604030504040204" pitchFamily="34" charset="0"/>
                <a:ea typeface="Times New Roman" panose="02020603050405020304" pitchFamily="18" charset="0"/>
                <a:cs typeface="Times New Roman" panose="02020603050405020304" pitchFamily="18" charset="0"/>
              </a:rPr>
              <a:t>The virus spreads through :</a:t>
            </a:r>
          </a:p>
          <a:p>
            <a:pPr marL="0" marR="0">
              <a:lnSpc>
                <a:spcPct val="107000"/>
              </a:lnSpc>
              <a:spcBef>
                <a:spcPts val="0"/>
              </a:spcBef>
              <a:spcAft>
                <a:spcPts val="1800"/>
              </a:spcAft>
            </a:pP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b="1"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direct contact with the saliva, nasal mucus and eye discharge of infected cats </a:t>
            </a: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and </a:t>
            </a:r>
          </a:p>
          <a:p>
            <a:pPr marL="0" marR="0">
              <a:lnSpc>
                <a:spcPct val="107000"/>
              </a:lnSpc>
              <a:spcBef>
                <a:spcPts val="0"/>
              </a:spcBef>
              <a:spcAft>
                <a:spcPts val="1800"/>
              </a:spcAft>
            </a:pPr>
            <a:r>
              <a:rPr lang="en-US" b="1" dirty="0" smtClean="0">
                <a:solidFill>
                  <a:srgbClr val="C00000"/>
                </a:solidFill>
                <a:effectLst/>
                <a:latin typeface="Verdana" panose="020B0604030504040204" pitchFamily="34" charset="0"/>
                <a:ea typeface="Times New Roman" panose="02020603050405020304" pitchFamily="18" charset="0"/>
                <a:cs typeface="Times New Roman" panose="02020603050405020304" pitchFamily="18" charset="0"/>
              </a:rPr>
              <a:t>through aerosol droplets</a:t>
            </a: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that spread when cats </a:t>
            </a:r>
            <a:r>
              <a:rPr lang="en-US" b="1" dirty="0" smtClean="0">
                <a:solidFill>
                  <a:srgbClr val="C00000"/>
                </a:solidFill>
                <a:effectLst/>
                <a:latin typeface="Verdana" panose="020B0604030504040204" pitchFamily="34" charset="0"/>
                <a:ea typeface="Times New Roman" panose="02020603050405020304" pitchFamily="18" charset="0"/>
                <a:cs typeface="Times New Roman" panose="02020603050405020304" pitchFamily="18" charset="0"/>
              </a:rPr>
              <a:t>sneeze.</a:t>
            </a:r>
          </a:p>
          <a:p>
            <a:pPr marL="0" marR="0">
              <a:lnSpc>
                <a:spcPct val="107000"/>
              </a:lnSpc>
              <a:spcBef>
                <a:spcPts val="0"/>
              </a:spcBef>
              <a:spcAft>
                <a:spcPts val="1800"/>
              </a:spcAft>
            </a:pP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also detected the virus in </a:t>
            </a:r>
            <a:r>
              <a:rPr lang="en-US" dirty="0" smtClean="0">
                <a:solidFill>
                  <a:srgbClr val="0070C0"/>
                </a:solidFill>
                <a:effectLst/>
                <a:latin typeface="Verdana" panose="020B0604030504040204" pitchFamily="34" charset="0"/>
                <a:ea typeface="Times New Roman" panose="02020603050405020304" pitchFamily="18" charset="0"/>
                <a:cs typeface="Times New Roman" panose="02020603050405020304" pitchFamily="18" charset="0"/>
              </a:rPr>
              <a:t>urine, feces and blood</a:t>
            </a: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a:t>
            </a:r>
          </a:p>
          <a:p>
            <a:pPr marL="0" marR="0">
              <a:lnSpc>
                <a:spcPct val="107000"/>
              </a:lnSpc>
              <a:spcBef>
                <a:spcPts val="0"/>
              </a:spcBef>
              <a:spcAft>
                <a:spcPts val="1800"/>
              </a:spcAft>
            </a:pP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Cats typically </a:t>
            </a:r>
            <a:r>
              <a:rPr lang="en-US" b="1"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shed the virus for about weeks after infection</a:t>
            </a: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but some cats become long-term </a:t>
            </a:r>
            <a:r>
              <a:rPr lang="en-US" b="1" dirty="0" smtClean="0">
                <a:solidFill>
                  <a:srgbClr val="C00000"/>
                </a:solidFill>
                <a:effectLst/>
                <a:latin typeface="Verdana" panose="020B0604030504040204" pitchFamily="34" charset="0"/>
                <a:ea typeface="Times New Roman" panose="02020603050405020304" pitchFamily="18" charset="0"/>
                <a:cs typeface="Times New Roman" panose="02020603050405020304" pitchFamily="18" charset="0"/>
              </a:rPr>
              <a:t>carriers,</a:t>
            </a: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and continue to shed the virus on and off for months.</a:t>
            </a:r>
            <a:endParaRPr lang="en-US" sz="3200" dirty="0" smtClean="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1921934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59558"/>
            <a:ext cx="10515600" cy="450376"/>
          </a:xfrm>
        </p:spPr>
        <p:txBody>
          <a:bodyPr>
            <a:normAutofit fontScale="90000"/>
          </a:bodyPr>
          <a:lstStyle/>
          <a:p>
            <a:endParaRPr lang="en-US" dirty="0"/>
          </a:p>
        </p:txBody>
      </p:sp>
      <p:sp>
        <p:nvSpPr>
          <p:cNvPr id="3" name="Content Placeholder 2"/>
          <p:cNvSpPr>
            <a:spLocks noGrp="1"/>
          </p:cNvSpPr>
          <p:nvPr>
            <p:ph idx="1"/>
          </p:nvPr>
        </p:nvSpPr>
        <p:spPr>
          <a:xfrm>
            <a:off x="150125" y="95534"/>
            <a:ext cx="11846257" cy="6081429"/>
          </a:xfrm>
        </p:spPr>
        <p:txBody>
          <a:bodyPr>
            <a:normAutofit fontScale="92500" lnSpcReduction="10000"/>
          </a:bodyPr>
          <a:lstStyle/>
          <a:p>
            <a:pPr marL="0" marR="0">
              <a:lnSpc>
                <a:spcPct val="107000"/>
              </a:lnSpc>
              <a:spcBef>
                <a:spcPts val="0"/>
              </a:spcBef>
              <a:spcAft>
                <a:spcPts val="1800"/>
              </a:spcAft>
            </a:pPr>
            <a:endPar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1800"/>
              </a:spcAft>
            </a:pP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FCV is a hardy virus that survives on surfaces for up to a month in certain environments. </a:t>
            </a:r>
          </a:p>
          <a:p>
            <a:pPr marL="0" marR="0">
              <a:lnSpc>
                <a:spcPct val="107000"/>
              </a:lnSpc>
              <a:spcBef>
                <a:spcPts val="0"/>
              </a:spcBef>
              <a:spcAft>
                <a:spcPts val="1800"/>
              </a:spcAft>
            </a:pP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Humans that handle infected cats can inadvertently transfer the virus to new animals.</a:t>
            </a:r>
          </a:p>
          <a:p>
            <a:pPr marL="0" marR="0">
              <a:lnSpc>
                <a:spcPct val="107000"/>
              </a:lnSpc>
              <a:spcBef>
                <a:spcPts val="0"/>
              </a:spcBef>
              <a:spcAft>
                <a:spcPts val="1800"/>
              </a:spcAft>
            </a:pP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Objects that come in contact with a cat’s bodily fluids, such as food bowls, litter boxes or bedding, can also be a source of infection.</a:t>
            </a:r>
          </a:p>
          <a:p>
            <a:pPr marL="0" marR="0">
              <a:lnSpc>
                <a:spcPct val="107000"/>
              </a:lnSpc>
              <a:spcBef>
                <a:spcPts val="0"/>
              </a:spcBef>
              <a:spcAft>
                <a:spcPts val="1800"/>
              </a:spcAft>
            </a:pPr>
            <a:r>
              <a:rPr lang="en-US" sz="3200" b="0" i="0" dirty="0" smtClean="0">
                <a:solidFill>
                  <a:srgbClr val="2E2E2E"/>
                </a:solidFill>
                <a:effectLst/>
                <a:latin typeface="NexusSans"/>
              </a:rPr>
              <a:t>the virus also can be passively carried to susceptible cats by human handlers. </a:t>
            </a:r>
          </a:p>
          <a:p>
            <a:pPr marL="0" marR="0">
              <a:lnSpc>
                <a:spcPct val="107000"/>
              </a:lnSpc>
              <a:spcBef>
                <a:spcPts val="0"/>
              </a:spcBef>
              <a:spcAft>
                <a:spcPts val="1800"/>
              </a:spcAft>
            </a:pPr>
            <a:r>
              <a:rPr lang="en-US" sz="3200" b="0" i="0" dirty="0" smtClean="0">
                <a:solidFill>
                  <a:srgbClr val="2E2E2E"/>
                </a:solidFill>
                <a:effectLst/>
                <a:latin typeface="NexusSans"/>
              </a:rPr>
              <a:t>All </a:t>
            </a:r>
            <a:r>
              <a:rPr lang="en-US" sz="3200" b="0" i="0" dirty="0" smtClean="0">
                <a:solidFill>
                  <a:srgbClr val="2E2E2E"/>
                </a:solidFill>
                <a:effectLst/>
                <a:latin typeface="NexusSans"/>
                <a:hlinkClick r:id="rId2" tooltip="Learn more about Felidae from ScienceDirect's AI-generated Topic Pages"/>
              </a:rPr>
              <a:t>felids</a:t>
            </a:r>
            <a:r>
              <a:rPr lang="en-US" sz="3200" b="0" i="0" dirty="0" smtClean="0">
                <a:solidFill>
                  <a:srgbClr val="2E2E2E"/>
                </a:solidFill>
                <a:effectLst/>
                <a:latin typeface="NexusSans"/>
              </a:rPr>
              <a:t> are apparently susceptible to feline </a:t>
            </a:r>
            <a:r>
              <a:rPr lang="en-US" sz="3200" b="0" i="0" dirty="0" err="1" smtClean="0">
                <a:solidFill>
                  <a:srgbClr val="2E2E2E"/>
                </a:solidFill>
                <a:effectLst/>
                <a:latin typeface="NexusSans"/>
              </a:rPr>
              <a:t>calicivirus</a:t>
            </a:r>
            <a:r>
              <a:rPr lang="en-US" sz="3200" b="0" i="0" dirty="0" smtClean="0">
                <a:solidFill>
                  <a:srgbClr val="2E2E2E"/>
                </a:solidFill>
                <a:effectLst/>
                <a:latin typeface="NexusSans"/>
              </a:rPr>
              <a:t> infection. The virus has been isolated from a dog,</a:t>
            </a:r>
            <a:endParaRPr lang="en-US" sz="3200" dirty="0" smtClean="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492854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36787"/>
            <a:ext cx="10515600" cy="45719"/>
          </a:xfrm>
        </p:spPr>
        <p:txBody>
          <a:bodyPr>
            <a:normAutofit fontScale="90000"/>
          </a:bodyPr>
          <a:lstStyle/>
          <a:p>
            <a:endParaRPr lang="en-US" dirty="0"/>
          </a:p>
        </p:txBody>
      </p:sp>
      <p:sp>
        <p:nvSpPr>
          <p:cNvPr id="3" name="Content Placeholder 2"/>
          <p:cNvSpPr>
            <a:spLocks noGrp="1"/>
          </p:cNvSpPr>
          <p:nvPr>
            <p:ph idx="1"/>
          </p:nvPr>
        </p:nvSpPr>
        <p:spPr>
          <a:xfrm>
            <a:off x="150125" y="0"/>
            <a:ext cx="12041875" cy="6673755"/>
          </a:xfrm>
        </p:spPr>
        <p:txBody>
          <a:bodyPr/>
          <a:lstStyle/>
          <a:p>
            <a:pPr marL="0" marR="0">
              <a:lnSpc>
                <a:spcPct val="107000"/>
              </a:lnSpc>
              <a:spcBef>
                <a:spcPts val="0"/>
              </a:spcBef>
              <a:spcAft>
                <a:spcPts val="840"/>
              </a:spcAft>
            </a:pPr>
            <a:r>
              <a:rPr lang="en-US" sz="3200" dirty="0" smtClean="0">
                <a:solidFill>
                  <a:schemeClr val="accent5"/>
                </a:solidFill>
                <a:effectLst/>
                <a:latin typeface="Calibri" panose="020F0502020204030204" pitchFamily="34" charset="0"/>
                <a:ea typeface="Calibri" panose="020F0502020204030204" pitchFamily="34" charset="0"/>
                <a:cs typeface="Arial" panose="020B0604020202020204" pitchFamily="34" charset="0"/>
              </a:rPr>
              <a:t>Pathogenesis</a:t>
            </a:r>
          </a:p>
          <a:p>
            <a:pPr marL="0" marR="0">
              <a:lnSpc>
                <a:spcPct val="107000"/>
              </a:lnSpc>
              <a:spcBef>
                <a:spcPts val="0"/>
              </a:spcBef>
              <a:spcAft>
                <a:spcPts val="1800"/>
              </a:spcAft>
            </a:pP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After being exposed to FCV, the incubation period is 2-14 days before symptoms appear.</a:t>
            </a:r>
          </a:p>
          <a:p>
            <a:pPr marL="0" indent="0" rtl="1">
              <a:spcBef>
                <a:spcPts val="770"/>
              </a:spcBef>
              <a:buNone/>
            </a:pPr>
            <a:r>
              <a:rPr lang="en-US" dirty="0" smtClean="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3200" dirty="0" smtClean="0">
                <a:solidFill>
                  <a:srgbClr val="000000"/>
                </a:solidFill>
                <a:latin typeface="Calibri" panose="020F0502020204030204" pitchFamily="34" charset="0"/>
              </a:rPr>
              <a:t>Predisposing </a:t>
            </a:r>
            <a:r>
              <a:rPr lang="en-US" sz="3200" dirty="0">
                <a:solidFill>
                  <a:srgbClr val="000000"/>
                </a:solidFill>
                <a:latin typeface="Calibri" panose="020F0502020204030204" pitchFamily="34" charset="0"/>
              </a:rPr>
              <a:t>factors ,General Following </a:t>
            </a:r>
            <a:r>
              <a:rPr lang="en-US" sz="3200" dirty="0" err="1">
                <a:solidFill>
                  <a:srgbClr val="000000"/>
                </a:solidFill>
                <a:latin typeface="Calibri" panose="020F0502020204030204" pitchFamily="34" charset="0"/>
              </a:rPr>
              <a:t>oronasal</a:t>
            </a:r>
            <a:r>
              <a:rPr lang="en-US" sz="3200" dirty="0">
                <a:solidFill>
                  <a:srgbClr val="000000"/>
                </a:solidFill>
                <a:latin typeface="Calibri" panose="020F0502020204030204" pitchFamily="34" charset="0"/>
              </a:rPr>
              <a:t> infection the virus multiplies in </a:t>
            </a:r>
            <a:r>
              <a:rPr lang="en-US" sz="3200" dirty="0">
                <a:solidFill>
                  <a:srgbClr val="FF0000"/>
                </a:solidFill>
                <a:latin typeface="Calibri" panose="020F0502020204030204" pitchFamily="34" charset="0"/>
              </a:rPr>
              <a:t>the tissues of the oropharynx and the respiratory tract</a:t>
            </a:r>
            <a:r>
              <a:rPr lang="en-US" sz="3200" dirty="0" smtClean="0">
                <a:solidFill>
                  <a:srgbClr val="FF0000"/>
                </a:solidFill>
                <a:latin typeface="Calibri" panose="020F0502020204030204" pitchFamily="34" charset="0"/>
              </a:rPr>
              <a:t>.</a:t>
            </a:r>
          </a:p>
          <a:p>
            <a:pPr marL="0" indent="0" rtl="1">
              <a:spcBef>
                <a:spcPts val="770"/>
              </a:spcBef>
              <a:buNone/>
            </a:pPr>
            <a:endParaRPr lang="en-US" sz="3200" dirty="0">
              <a:solidFill>
                <a:srgbClr val="FF0000"/>
              </a:solidFill>
              <a:latin typeface="Times New Roman" panose="02020603050405020304" pitchFamily="18" charset="0"/>
              <a:ea typeface="Times New Roman" panose="02020603050405020304" pitchFamily="18" charset="0"/>
            </a:endParaRPr>
          </a:p>
          <a:p>
            <a:pPr marL="0" indent="0" rtl="1">
              <a:spcBef>
                <a:spcPts val="770"/>
              </a:spcBef>
              <a:buNone/>
            </a:pPr>
            <a:r>
              <a:rPr lang="en-US" sz="3200" dirty="0">
                <a:solidFill>
                  <a:srgbClr val="000000"/>
                </a:solidFill>
                <a:latin typeface="Calibri" panose="020F0502020204030204" pitchFamily="34" charset="0"/>
              </a:rPr>
              <a:t> Oral ulcers which are a frequent feature of the disease begin as </a:t>
            </a:r>
            <a:endParaRPr lang="en-US" sz="3200" dirty="0" smtClean="0">
              <a:solidFill>
                <a:srgbClr val="000000"/>
              </a:solidFill>
              <a:latin typeface="Calibri" panose="020F0502020204030204" pitchFamily="34" charset="0"/>
            </a:endParaRPr>
          </a:p>
          <a:p>
            <a:pPr marL="0" indent="0" rtl="1">
              <a:spcBef>
                <a:spcPts val="770"/>
              </a:spcBef>
              <a:buNone/>
            </a:pPr>
            <a:r>
              <a:rPr lang="en-US" sz="3200" dirty="0" smtClean="0">
                <a:solidFill>
                  <a:srgbClr val="C00000"/>
                </a:solidFill>
                <a:latin typeface="Calibri" panose="020F0502020204030204" pitchFamily="34" charset="0"/>
              </a:rPr>
              <a:t>thin-walled </a:t>
            </a:r>
            <a:r>
              <a:rPr lang="en-US" sz="3200" dirty="0">
                <a:solidFill>
                  <a:srgbClr val="C00000"/>
                </a:solidFill>
                <a:latin typeface="Calibri" panose="020F0502020204030204" pitchFamily="34" charset="0"/>
              </a:rPr>
              <a:t>vesicles which quickly ulcerate</a:t>
            </a:r>
            <a:r>
              <a:rPr lang="en-US" sz="3200" dirty="0" smtClean="0">
                <a:solidFill>
                  <a:srgbClr val="C00000"/>
                </a:solidFill>
                <a:latin typeface="Calibri" panose="020F0502020204030204" pitchFamily="34" charset="0"/>
              </a:rPr>
              <a:t>.</a:t>
            </a:r>
            <a:endParaRPr lang="en-US" sz="3200" dirty="0">
              <a:solidFill>
                <a:srgbClr val="C00000"/>
              </a:solidFill>
            </a:endParaRPr>
          </a:p>
        </p:txBody>
      </p:sp>
    </p:spTree>
    <p:extLst>
      <p:ext uri="{BB962C8B-B14F-4D97-AF65-F5344CB8AC3E}">
        <p14:creationId xmlns:p14="http://schemas.microsoft.com/office/powerpoint/2010/main" val="29479059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701722" y="-1091821"/>
            <a:ext cx="10515600" cy="938331"/>
          </a:xfrm>
        </p:spPr>
        <p:txBody>
          <a:bodyPr/>
          <a:lstStyle/>
          <a:p>
            <a:endParaRPr lang="en-US" dirty="0"/>
          </a:p>
        </p:txBody>
      </p:sp>
      <p:sp>
        <p:nvSpPr>
          <p:cNvPr id="3" name="Content Placeholder 2"/>
          <p:cNvSpPr>
            <a:spLocks noGrp="1"/>
          </p:cNvSpPr>
          <p:nvPr>
            <p:ph idx="1"/>
          </p:nvPr>
        </p:nvSpPr>
        <p:spPr>
          <a:xfrm>
            <a:off x="54591" y="95535"/>
            <a:ext cx="12137409" cy="6067781"/>
          </a:xfrm>
        </p:spPr>
        <p:txBody>
          <a:bodyPr/>
          <a:lstStyle/>
          <a:p>
            <a:pPr marL="0" lvl="0" indent="0" rtl="1">
              <a:spcBef>
                <a:spcPts val="770"/>
              </a:spcBef>
              <a:buNone/>
            </a:pPr>
            <a:r>
              <a:rPr lang="en-US" dirty="0" smtClean="0">
                <a:solidFill>
                  <a:srgbClr val="000000"/>
                </a:solidFill>
                <a:latin typeface="Calibri" panose="020F0502020204030204" pitchFamily="34" charset="0"/>
              </a:rPr>
              <a:t>- </a:t>
            </a:r>
            <a:r>
              <a:rPr lang="en-US" dirty="0">
                <a:solidFill>
                  <a:srgbClr val="000000"/>
                </a:solidFill>
                <a:latin typeface="Calibri" panose="020F0502020204030204" pitchFamily="34" charset="0"/>
              </a:rPr>
              <a:t>Less commonly the lower respiratory tract has signs of pathology with the development of </a:t>
            </a:r>
            <a:r>
              <a:rPr lang="en-US" dirty="0">
                <a:solidFill>
                  <a:srgbClr val="C00000"/>
                </a:solidFill>
                <a:latin typeface="Calibri" panose="020F0502020204030204" pitchFamily="34" charset="0"/>
              </a:rPr>
              <a:t>areas of acute exudative pneumonia</a:t>
            </a:r>
            <a:r>
              <a:rPr lang="en-US" dirty="0" smtClean="0">
                <a:solidFill>
                  <a:srgbClr val="000000"/>
                </a:solidFill>
                <a:latin typeface="Calibri" panose="020F0502020204030204" pitchFamily="34" charset="0"/>
              </a:rPr>
              <a:t>.</a:t>
            </a:r>
          </a:p>
          <a:p>
            <a:pPr marL="0" lvl="0" indent="0" rtl="1">
              <a:spcBef>
                <a:spcPts val="770"/>
              </a:spcBef>
              <a:buNone/>
            </a:pPr>
            <a:endParaRPr lang="en-US" sz="2400" dirty="0">
              <a:solidFill>
                <a:prstClr val="black"/>
              </a:solidFill>
              <a:latin typeface="Times New Roman" panose="02020603050405020304" pitchFamily="18" charset="0"/>
              <a:ea typeface="Times New Roman" panose="02020603050405020304" pitchFamily="18" charset="0"/>
            </a:endParaRPr>
          </a:p>
          <a:p>
            <a:pPr marL="0" lvl="0" indent="0" rtl="1">
              <a:spcBef>
                <a:spcPts val="335"/>
              </a:spcBef>
              <a:buNone/>
            </a:pPr>
            <a:r>
              <a:rPr lang="en-US" dirty="0" smtClean="0">
                <a:solidFill>
                  <a:srgbClr val="000000"/>
                </a:solidFill>
                <a:latin typeface="Calibri" panose="020F0502020204030204" pitchFamily="34" charset="0"/>
              </a:rPr>
              <a:t>-In </a:t>
            </a:r>
            <a:r>
              <a:rPr lang="en-US" dirty="0">
                <a:solidFill>
                  <a:srgbClr val="000000"/>
                </a:solidFill>
                <a:latin typeface="Calibri" panose="020F0502020204030204" pitchFamily="34" charset="0"/>
              </a:rPr>
              <a:t>some cats the </a:t>
            </a:r>
            <a:r>
              <a:rPr lang="en-US" dirty="0">
                <a:solidFill>
                  <a:srgbClr val="C00000"/>
                </a:solidFill>
                <a:latin typeface="Calibri" panose="020F0502020204030204" pitchFamily="34" charset="0"/>
              </a:rPr>
              <a:t>joints are a site of viral infection</a:t>
            </a:r>
            <a:r>
              <a:rPr lang="en-US" dirty="0">
                <a:solidFill>
                  <a:srgbClr val="000000"/>
                </a:solidFill>
                <a:latin typeface="Calibri" panose="020F0502020204030204" pitchFamily="34" charset="0"/>
              </a:rPr>
              <a:t> causing an </a:t>
            </a:r>
            <a:r>
              <a:rPr lang="en-US" dirty="0">
                <a:solidFill>
                  <a:srgbClr val="C00000"/>
                </a:solidFill>
                <a:latin typeface="Calibri" panose="020F0502020204030204" pitchFamily="34" charset="0"/>
              </a:rPr>
              <a:t>acute synovitis with thickening of the synovial membrane</a:t>
            </a:r>
            <a:r>
              <a:rPr lang="en-US" dirty="0">
                <a:solidFill>
                  <a:srgbClr val="000000"/>
                </a:solidFill>
                <a:latin typeface="Calibri" panose="020F0502020204030204" pitchFamily="34" charset="0"/>
              </a:rPr>
              <a:t> and increased quantities of synovial fluid</a:t>
            </a:r>
            <a:r>
              <a:rPr lang="en-US" dirty="0" smtClean="0">
                <a:solidFill>
                  <a:srgbClr val="000000"/>
                </a:solidFill>
                <a:latin typeface="Calibri" panose="020F0502020204030204" pitchFamily="34" charset="0"/>
              </a:rPr>
              <a:t>.</a:t>
            </a:r>
          </a:p>
          <a:p>
            <a:pPr marL="0" lvl="0" indent="0" rtl="1">
              <a:spcBef>
                <a:spcPts val="335"/>
              </a:spcBef>
              <a:buNone/>
            </a:pPr>
            <a:endParaRPr lang="en-US" sz="2400" dirty="0">
              <a:solidFill>
                <a:prstClr val="black"/>
              </a:solidFill>
              <a:latin typeface="Times New Roman" panose="02020603050405020304" pitchFamily="18" charset="0"/>
              <a:ea typeface="Times New Roman" panose="02020603050405020304" pitchFamily="18" charset="0"/>
            </a:endParaRPr>
          </a:p>
          <a:p>
            <a:pPr marL="0" lvl="0" indent="0" rtl="1">
              <a:spcBef>
                <a:spcPts val="335"/>
              </a:spcBef>
              <a:buNone/>
            </a:pPr>
            <a:r>
              <a:rPr lang="en-US" dirty="0">
                <a:solidFill>
                  <a:srgbClr val="000000"/>
                </a:solidFill>
                <a:latin typeface="Calibri" panose="020F0502020204030204" pitchFamily="34" charset="0"/>
              </a:rPr>
              <a:t>	</a:t>
            </a:r>
            <a:r>
              <a:rPr lang="en-US" dirty="0" smtClean="0">
                <a:solidFill>
                  <a:srgbClr val="000000"/>
                </a:solidFill>
                <a:latin typeface="Calibri" panose="020F0502020204030204" pitchFamily="34" charset="0"/>
              </a:rPr>
              <a:t>-The </a:t>
            </a:r>
            <a:r>
              <a:rPr lang="en-US" dirty="0">
                <a:solidFill>
                  <a:srgbClr val="000000"/>
                </a:solidFill>
                <a:latin typeface="Calibri" panose="020F0502020204030204" pitchFamily="34" charset="0"/>
              </a:rPr>
              <a:t>pathogenesis of the more recently reported </a:t>
            </a:r>
            <a:r>
              <a:rPr lang="en-US" b="1" dirty="0">
                <a:solidFill>
                  <a:srgbClr val="C00000"/>
                </a:solidFill>
                <a:latin typeface="Calibri" panose="020F0502020204030204" pitchFamily="34" charset="0"/>
              </a:rPr>
              <a:t>hemorrhagic/hepatic syndrome </a:t>
            </a:r>
            <a:r>
              <a:rPr lang="en-US" dirty="0">
                <a:solidFill>
                  <a:srgbClr val="000000"/>
                </a:solidFill>
                <a:latin typeface="Calibri" panose="020F0502020204030204" pitchFamily="34" charset="0"/>
              </a:rPr>
              <a:t>includes </a:t>
            </a:r>
            <a:endParaRPr lang="en-US" dirty="0" smtClean="0">
              <a:solidFill>
                <a:srgbClr val="000000"/>
              </a:solidFill>
              <a:latin typeface="Calibri" panose="020F0502020204030204" pitchFamily="34" charset="0"/>
            </a:endParaRPr>
          </a:p>
          <a:p>
            <a:pPr marL="0" lvl="0" indent="0" rtl="1">
              <a:spcBef>
                <a:spcPts val="335"/>
              </a:spcBef>
              <a:buNone/>
            </a:pPr>
            <a:r>
              <a:rPr lang="en-US" sz="3200" b="1" u="sng" dirty="0" smtClean="0">
                <a:solidFill>
                  <a:srgbClr val="C00000"/>
                </a:solidFill>
                <a:latin typeface="Calibri" panose="020F0502020204030204" pitchFamily="34" charset="0"/>
              </a:rPr>
              <a:t>vasculitis</a:t>
            </a:r>
            <a:r>
              <a:rPr lang="en-US" sz="3200" b="1" u="sng" dirty="0">
                <a:solidFill>
                  <a:srgbClr val="C00000"/>
                </a:solidFill>
                <a:latin typeface="Calibri" panose="020F0502020204030204" pitchFamily="34" charset="0"/>
              </a:rPr>
              <a:t>, coagulopathy and necrosis of skin</a:t>
            </a:r>
            <a:r>
              <a:rPr lang="en-US" dirty="0">
                <a:solidFill>
                  <a:srgbClr val="000000"/>
                </a:solidFill>
                <a:latin typeface="Calibri" panose="020F0502020204030204" pitchFamily="34" charset="0"/>
              </a:rPr>
              <a:t> </a:t>
            </a:r>
            <a:endParaRPr lang="en-US" dirty="0" smtClean="0">
              <a:solidFill>
                <a:srgbClr val="000000"/>
              </a:solidFill>
              <a:latin typeface="Calibri" panose="020F0502020204030204" pitchFamily="34" charset="0"/>
            </a:endParaRPr>
          </a:p>
          <a:p>
            <a:pPr marL="0" lvl="0" indent="0" rtl="1">
              <a:spcBef>
                <a:spcPts val="335"/>
              </a:spcBef>
              <a:buNone/>
            </a:pPr>
            <a:r>
              <a:rPr lang="en-US" dirty="0">
                <a:solidFill>
                  <a:srgbClr val="000000"/>
                </a:solidFill>
                <a:latin typeface="Calibri" panose="020F0502020204030204" pitchFamily="34" charset="0"/>
              </a:rPr>
              <a:t>-</a:t>
            </a:r>
            <a:r>
              <a:rPr lang="en-US" dirty="0" smtClean="0">
                <a:solidFill>
                  <a:srgbClr val="000000"/>
                </a:solidFill>
                <a:latin typeface="Calibri" panose="020F0502020204030204" pitchFamily="34" charset="0"/>
              </a:rPr>
              <a:t>with </a:t>
            </a:r>
            <a:r>
              <a:rPr lang="en-US" dirty="0">
                <a:solidFill>
                  <a:srgbClr val="000000"/>
                </a:solidFill>
                <a:latin typeface="Calibri" panose="020F0502020204030204" pitchFamily="34" charset="0"/>
              </a:rPr>
              <a:t>clinical lesions of </a:t>
            </a:r>
            <a:r>
              <a:rPr lang="en-US" b="1" dirty="0">
                <a:solidFill>
                  <a:srgbClr val="000000"/>
                </a:solidFill>
                <a:latin typeface="Calibri" panose="020F0502020204030204" pitchFamily="34" charset="0"/>
              </a:rPr>
              <a:t>edema, skin necrosis and coagulative necrosis of hepatic tissues and pathology in the pancreas.</a:t>
            </a:r>
            <a:endParaRPr lang="en-US" sz="2400" b="1" dirty="0">
              <a:solidFill>
                <a:prstClr val="black"/>
              </a:solidFill>
              <a:latin typeface="Times New Roman" panose="02020603050405020304" pitchFamily="18" charset="0"/>
              <a:ea typeface="Times New Roman" panose="02020603050405020304" pitchFamily="18" charset="0"/>
            </a:endParaRPr>
          </a:p>
          <a:p>
            <a:pPr marL="0" lvl="0">
              <a:lnSpc>
                <a:spcPct val="107000"/>
              </a:lnSpc>
              <a:spcBef>
                <a:spcPts val="0"/>
              </a:spcBef>
              <a:spcAft>
                <a:spcPts val="1800"/>
              </a:spcAft>
            </a:pPr>
            <a:endParaRPr lang="en-US" dirty="0">
              <a:solidFill>
                <a:prstClr val="black"/>
              </a:solidFill>
            </a:endParaRPr>
          </a:p>
          <a:p>
            <a:pPr marL="0" indent="0">
              <a:buNone/>
            </a:pPr>
            <a:endParaRPr lang="en-US" dirty="0"/>
          </a:p>
        </p:txBody>
      </p:sp>
    </p:spTree>
    <p:extLst>
      <p:ext uri="{BB962C8B-B14F-4D97-AF65-F5344CB8AC3E}">
        <p14:creationId xmlns:p14="http://schemas.microsoft.com/office/powerpoint/2010/main" val="7235049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206</TotalTime>
  <Words>1525</Words>
  <Application>Microsoft Office PowerPoint</Application>
  <PresentationFormat>Widescreen</PresentationFormat>
  <Paragraphs>106</Paragraphs>
  <Slides>25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25</vt:i4>
      </vt:variant>
    </vt:vector>
  </HeadingPairs>
  <TitlesOfParts>
    <vt:vector size="33" baseType="lpstr">
      <vt:lpstr>Arial</vt:lpstr>
      <vt:lpstr>Calibri</vt:lpstr>
      <vt:lpstr>Calibri Light</vt:lpstr>
      <vt:lpstr>NexusSans</vt:lpstr>
      <vt:lpstr>Palatino Linotype</vt:lpstr>
      <vt:lpstr>Times New Roman</vt:lpstr>
      <vt:lpstr>Verdana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Microsoft account</cp:lastModifiedBy>
  <cp:revision>23</cp:revision>
  <dcterms:created xsi:type="dcterms:W3CDTF">2022-02-12T12:33:19Z</dcterms:created>
  <dcterms:modified xsi:type="dcterms:W3CDTF">2023-02-05T09:20:32Z</dcterms:modified>
</cp:coreProperties>
</file>